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532" r:id="rId2"/>
    <p:sldId id="529" r:id="rId3"/>
    <p:sldId id="584" r:id="rId4"/>
    <p:sldId id="607" r:id="rId5"/>
    <p:sldId id="545" r:id="rId6"/>
    <p:sldId id="593" r:id="rId7"/>
    <p:sldId id="589" r:id="rId8"/>
    <p:sldId id="590" r:id="rId9"/>
    <p:sldId id="591" r:id="rId10"/>
    <p:sldId id="594" r:id="rId11"/>
    <p:sldId id="595" r:id="rId12"/>
    <p:sldId id="567" r:id="rId13"/>
    <p:sldId id="592" r:id="rId14"/>
    <p:sldId id="565" r:id="rId15"/>
    <p:sldId id="566" r:id="rId16"/>
    <p:sldId id="568" r:id="rId17"/>
    <p:sldId id="560" r:id="rId18"/>
    <p:sldId id="561" r:id="rId19"/>
    <p:sldId id="569" r:id="rId20"/>
    <p:sldId id="563" r:id="rId21"/>
    <p:sldId id="564" r:id="rId22"/>
    <p:sldId id="597" r:id="rId23"/>
    <p:sldId id="355" r:id="rId24"/>
    <p:sldId id="358" r:id="rId25"/>
    <p:sldId id="598" r:id="rId26"/>
    <p:sldId id="596" r:id="rId27"/>
    <p:sldId id="600" r:id="rId28"/>
    <p:sldId id="601" r:id="rId29"/>
    <p:sldId id="602" r:id="rId30"/>
    <p:sldId id="604" r:id="rId31"/>
    <p:sldId id="605" r:id="rId32"/>
    <p:sldId id="376" r:id="rId33"/>
    <p:sldId id="378" r:id="rId34"/>
    <p:sldId id="576" r:id="rId35"/>
    <p:sldId id="383" r:id="rId36"/>
    <p:sldId id="388" r:id="rId37"/>
    <p:sldId id="608" r:id="rId38"/>
    <p:sldId id="609" r:id="rId39"/>
    <p:sldId id="610" r:id="rId40"/>
    <p:sldId id="612" r:id="rId41"/>
    <p:sldId id="613" r:id="rId42"/>
    <p:sldId id="616" r:id="rId43"/>
    <p:sldId id="397" r:id="rId44"/>
    <p:sldId id="617" r:id="rId45"/>
    <p:sldId id="540" r:id="rId46"/>
    <p:sldId id="410" r:id="rId47"/>
    <p:sldId id="411" r:id="rId48"/>
    <p:sldId id="415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25" r:id="rId57"/>
    <p:sldId id="577" r:id="rId58"/>
    <p:sldId id="427" r:id="rId59"/>
    <p:sldId id="428" r:id="rId60"/>
    <p:sldId id="429" r:id="rId61"/>
    <p:sldId id="430" r:id="rId62"/>
    <p:sldId id="451" r:id="rId63"/>
    <p:sldId id="454" r:id="rId64"/>
    <p:sldId id="456" r:id="rId65"/>
    <p:sldId id="457" r:id="rId66"/>
    <p:sldId id="578" r:id="rId67"/>
    <p:sldId id="547" r:id="rId68"/>
    <p:sldId id="550" r:id="rId69"/>
    <p:sldId id="548" r:id="rId70"/>
    <p:sldId id="549" r:id="rId71"/>
    <p:sldId id="559" r:id="rId72"/>
    <p:sldId id="551" r:id="rId73"/>
    <p:sldId id="552" r:id="rId74"/>
    <p:sldId id="553" r:id="rId75"/>
    <p:sldId id="460" r:id="rId76"/>
    <p:sldId id="464" r:id="rId77"/>
    <p:sldId id="466" r:id="rId78"/>
    <p:sldId id="470" r:id="rId79"/>
    <p:sldId id="580" r:id="rId80"/>
    <p:sldId id="581" r:id="rId81"/>
    <p:sldId id="474" r:id="rId82"/>
    <p:sldId id="484" r:id="rId83"/>
    <p:sldId id="485" r:id="rId84"/>
    <p:sldId id="488" r:id="rId85"/>
    <p:sldId id="489" r:id="rId86"/>
    <p:sldId id="490" r:id="rId87"/>
    <p:sldId id="492" r:id="rId88"/>
    <p:sldId id="493" r:id="rId89"/>
    <p:sldId id="496" r:id="rId90"/>
    <p:sldId id="497" r:id="rId91"/>
    <p:sldId id="498" r:id="rId92"/>
    <p:sldId id="510" r:id="rId93"/>
    <p:sldId id="574" r:id="rId94"/>
    <p:sldId id="582" r:id="rId95"/>
    <p:sldId id="583" r:id="rId96"/>
    <p:sldId id="570" r:id="rId97"/>
    <p:sldId id="571" r:id="rId98"/>
    <p:sldId id="573" r:id="rId99"/>
    <p:sldId id="579" r:id="rId100"/>
    <p:sldId id="524" r:id="rId101"/>
  </p:sldIdLst>
  <p:sldSz cx="16756063" cy="12566650"/>
  <p:notesSz cx="20104100" cy="12566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9C11CA-9D71-6940-90D0-33439E71C397}">
          <p14:sldIdLst>
            <p14:sldId id="532"/>
            <p14:sldId id="529"/>
            <p14:sldId id="584"/>
            <p14:sldId id="607"/>
            <p14:sldId id="545"/>
            <p14:sldId id="593"/>
            <p14:sldId id="589"/>
            <p14:sldId id="590"/>
            <p14:sldId id="591"/>
            <p14:sldId id="594"/>
            <p14:sldId id="595"/>
            <p14:sldId id="567"/>
            <p14:sldId id="592"/>
            <p14:sldId id="565"/>
            <p14:sldId id="566"/>
            <p14:sldId id="568"/>
            <p14:sldId id="560"/>
            <p14:sldId id="561"/>
            <p14:sldId id="569"/>
            <p14:sldId id="563"/>
            <p14:sldId id="564"/>
            <p14:sldId id="597"/>
            <p14:sldId id="355"/>
            <p14:sldId id="358"/>
            <p14:sldId id="598"/>
            <p14:sldId id="596"/>
            <p14:sldId id="600"/>
            <p14:sldId id="601"/>
            <p14:sldId id="602"/>
            <p14:sldId id="604"/>
            <p14:sldId id="605"/>
            <p14:sldId id="376"/>
            <p14:sldId id="378"/>
            <p14:sldId id="576"/>
            <p14:sldId id="383"/>
            <p14:sldId id="388"/>
            <p14:sldId id="608"/>
            <p14:sldId id="609"/>
            <p14:sldId id="610"/>
            <p14:sldId id="612"/>
            <p14:sldId id="613"/>
            <p14:sldId id="616"/>
            <p14:sldId id="397"/>
            <p14:sldId id="617"/>
            <p14:sldId id="540"/>
            <p14:sldId id="410"/>
            <p14:sldId id="411"/>
            <p14:sldId id="415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577"/>
            <p14:sldId id="427"/>
            <p14:sldId id="428"/>
            <p14:sldId id="429"/>
            <p14:sldId id="430"/>
            <p14:sldId id="451"/>
            <p14:sldId id="454"/>
            <p14:sldId id="456"/>
            <p14:sldId id="457"/>
            <p14:sldId id="578"/>
            <p14:sldId id="547"/>
            <p14:sldId id="550"/>
            <p14:sldId id="548"/>
            <p14:sldId id="549"/>
            <p14:sldId id="559"/>
            <p14:sldId id="551"/>
            <p14:sldId id="552"/>
            <p14:sldId id="553"/>
            <p14:sldId id="460"/>
            <p14:sldId id="464"/>
            <p14:sldId id="466"/>
            <p14:sldId id="470"/>
            <p14:sldId id="580"/>
            <p14:sldId id="581"/>
            <p14:sldId id="474"/>
            <p14:sldId id="484"/>
            <p14:sldId id="485"/>
            <p14:sldId id="488"/>
            <p14:sldId id="489"/>
            <p14:sldId id="490"/>
            <p14:sldId id="492"/>
            <p14:sldId id="493"/>
            <p14:sldId id="496"/>
            <p14:sldId id="497"/>
            <p14:sldId id="498"/>
            <p14:sldId id="510"/>
            <p14:sldId id="574"/>
            <p14:sldId id="582"/>
            <p14:sldId id="583"/>
            <p14:sldId id="570"/>
            <p14:sldId id="571"/>
            <p14:sldId id="573"/>
            <p14:sldId id="579"/>
            <p14:sldId id="5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22"/>
    <p:restoredTop sz="94830"/>
  </p:normalViewPr>
  <p:slideViewPr>
    <p:cSldViewPr>
      <p:cViewPr varScale="1">
        <p:scale>
          <a:sx n="57" d="100"/>
          <a:sy n="57" d="100"/>
        </p:scale>
        <p:origin x="856" y="208"/>
      </p:cViewPr>
      <p:guideLst>
        <p:guide orient="horz" pos="2880"/>
        <p:guide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102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A05AA-BE6D-B84D-BBC4-F5249AABA3F6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1387138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D4DE8-D180-EC40-AF3D-E290E3DAB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630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05B9-E6B1-574B-90B0-B69FC66E0AEE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4713" y="1571625"/>
            <a:ext cx="5654675" cy="4240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6048375"/>
            <a:ext cx="16084550" cy="4948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1936413"/>
            <a:ext cx="8712200" cy="6302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FEB5C-BA21-5A44-BA01-39D349B2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0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2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18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6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24713" y="1571625"/>
            <a:ext cx="5654675" cy="4240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EB5C-BA21-5A44-BA01-39D349B284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0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6669" y="452153"/>
            <a:ext cx="14682725" cy="101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13410" y="7037324"/>
            <a:ext cx="11729244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874" y="3622737"/>
            <a:ext cx="7415855" cy="506614"/>
          </a:xfrm>
        </p:spPr>
        <p:txBody>
          <a:bodyPr lIns="0" tIns="0" rIns="0" bIns="0"/>
          <a:lstStyle>
            <a:lvl1pPr>
              <a:defRPr sz="3292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47376" y="3643869"/>
            <a:ext cx="6806158" cy="3142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42" b="0" i="0">
                <a:solidFill>
                  <a:schemeClr val="bg1"/>
                </a:solidFill>
                <a:latin typeface="Lucida Console"/>
                <a:cs typeface="Lucida Consol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19549" y="3646214"/>
            <a:ext cx="6806158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013354"/>
          </a:xfrm>
        </p:spPr>
        <p:txBody>
          <a:bodyPr lIns="0" tIns="0" rIns="0" bIns="0"/>
          <a:lstStyle>
            <a:lvl1pPr>
              <a:defRPr sz="6585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756063" cy="12565380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0" y="0"/>
                </a:moveTo>
                <a:lnTo>
                  <a:pt x="20104099" y="0"/>
                </a:lnTo>
                <a:lnTo>
                  <a:pt x="20104099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756063" cy="12565380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0" y="0"/>
                </a:moveTo>
                <a:lnTo>
                  <a:pt x="20104099" y="0"/>
                </a:lnTo>
                <a:lnTo>
                  <a:pt x="20104099" y="12565062"/>
                </a:lnTo>
                <a:lnTo>
                  <a:pt x="0" y="125650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121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874" y="3622737"/>
            <a:ext cx="7415855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697062" y="11686985"/>
            <a:ext cx="53619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37804" y="11686985"/>
            <a:ext cx="38538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064367" y="11686985"/>
            <a:ext cx="38538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81076">
        <a:defRPr>
          <a:latin typeface="+mn-lt"/>
          <a:ea typeface="+mn-ea"/>
          <a:cs typeface="+mn-cs"/>
        </a:defRPr>
      </a:lvl2pPr>
      <a:lvl3pPr marL="762152">
        <a:defRPr>
          <a:latin typeface="+mn-lt"/>
          <a:ea typeface="+mn-ea"/>
          <a:cs typeface="+mn-cs"/>
        </a:defRPr>
      </a:lvl3pPr>
      <a:lvl4pPr marL="1143229">
        <a:defRPr>
          <a:latin typeface="+mn-lt"/>
          <a:ea typeface="+mn-ea"/>
          <a:cs typeface="+mn-cs"/>
        </a:defRPr>
      </a:lvl4pPr>
      <a:lvl5pPr marL="1524305">
        <a:defRPr>
          <a:latin typeface="+mn-lt"/>
          <a:ea typeface="+mn-ea"/>
          <a:cs typeface="+mn-cs"/>
        </a:defRPr>
      </a:lvl5pPr>
      <a:lvl6pPr marL="1905381">
        <a:defRPr>
          <a:latin typeface="+mn-lt"/>
          <a:ea typeface="+mn-ea"/>
          <a:cs typeface="+mn-cs"/>
        </a:defRPr>
      </a:lvl6pPr>
      <a:lvl7pPr marL="2286457">
        <a:defRPr>
          <a:latin typeface="+mn-lt"/>
          <a:ea typeface="+mn-ea"/>
          <a:cs typeface="+mn-cs"/>
        </a:defRPr>
      </a:lvl7pPr>
      <a:lvl8pPr marL="2667533">
        <a:defRPr>
          <a:latin typeface="+mn-lt"/>
          <a:ea typeface="+mn-ea"/>
          <a:cs typeface="+mn-cs"/>
        </a:defRPr>
      </a:lvl8pPr>
      <a:lvl9pPr marL="304861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81076">
        <a:defRPr>
          <a:latin typeface="+mn-lt"/>
          <a:ea typeface="+mn-ea"/>
          <a:cs typeface="+mn-cs"/>
        </a:defRPr>
      </a:lvl2pPr>
      <a:lvl3pPr marL="762152">
        <a:defRPr>
          <a:latin typeface="+mn-lt"/>
          <a:ea typeface="+mn-ea"/>
          <a:cs typeface="+mn-cs"/>
        </a:defRPr>
      </a:lvl3pPr>
      <a:lvl4pPr marL="1143229">
        <a:defRPr>
          <a:latin typeface="+mn-lt"/>
          <a:ea typeface="+mn-ea"/>
          <a:cs typeface="+mn-cs"/>
        </a:defRPr>
      </a:lvl4pPr>
      <a:lvl5pPr marL="1524305">
        <a:defRPr>
          <a:latin typeface="+mn-lt"/>
          <a:ea typeface="+mn-ea"/>
          <a:cs typeface="+mn-cs"/>
        </a:defRPr>
      </a:lvl5pPr>
      <a:lvl6pPr marL="1905381">
        <a:defRPr>
          <a:latin typeface="+mn-lt"/>
          <a:ea typeface="+mn-ea"/>
          <a:cs typeface="+mn-cs"/>
        </a:defRPr>
      </a:lvl6pPr>
      <a:lvl7pPr marL="2286457">
        <a:defRPr>
          <a:latin typeface="+mn-lt"/>
          <a:ea typeface="+mn-ea"/>
          <a:cs typeface="+mn-cs"/>
        </a:defRPr>
      </a:lvl7pPr>
      <a:lvl8pPr marL="2667533">
        <a:defRPr>
          <a:latin typeface="+mn-lt"/>
          <a:ea typeface="+mn-ea"/>
          <a:cs typeface="+mn-cs"/>
        </a:defRPr>
      </a:lvl8pPr>
      <a:lvl9pPr marL="304861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080303" y="8046334"/>
            <a:ext cx="8091178" cy="1519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292" spc="-13" dirty="0" err="1">
                <a:solidFill>
                  <a:srgbClr val="FFFFFF"/>
                </a:solidFill>
                <a:latin typeface="Arial Narrow"/>
                <a:cs typeface="Arial Narrow"/>
              </a:rPr>
              <a:t>Fanglin</a:t>
            </a:r>
            <a:r>
              <a:rPr lang="en-US" sz="3292" spc="-13" dirty="0">
                <a:solidFill>
                  <a:srgbClr val="FFFFFF"/>
                </a:solidFill>
                <a:latin typeface="Arial Narrow"/>
                <a:cs typeface="Arial Narrow"/>
              </a:rPr>
              <a:t> Liu</a:t>
            </a:r>
          </a:p>
          <a:p>
            <a:pPr marL="10585"/>
            <a:r>
              <a:rPr lang="en-US" sz="3292" spc="-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</a:p>
          <a:p>
            <a:pPr marL="10585"/>
            <a:r>
              <a:rPr lang="en-US" sz="3292" spc="83" dirty="0">
                <a:solidFill>
                  <a:srgbClr val="8E8E93"/>
                </a:solidFill>
                <a:latin typeface="Arial Narrow"/>
                <a:cs typeface="Arial Narrow"/>
              </a:rPr>
              <a:t>Cisco Spark for iOS </a:t>
            </a:r>
            <a:r>
              <a:rPr sz="3292" spc="92" dirty="0">
                <a:solidFill>
                  <a:srgbClr val="8E8E93"/>
                </a:solidFill>
                <a:latin typeface="Arial Narrow"/>
                <a:cs typeface="Arial Narrow"/>
              </a:rPr>
              <a:t>Software</a:t>
            </a:r>
            <a:r>
              <a:rPr sz="3292" spc="-333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3292" spc="83" dirty="0">
                <a:solidFill>
                  <a:srgbClr val="8E8E93"/>
                </a:solidFill>
                <a:latin typeface="Arial Narrow"/>
                <a:cs typeface="Arial Narrow"/>
              </a:rPr>
              <a:t>Engineer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6669" y="3865715"/>
            <a:ext cx="12477074" cy="1231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8002" spc="229" dirty="0">
                <a:solidFill>
                  <a:srgbClr val="E59053"/>
                </a:solidFill>
              </a:rPr>
              <a:t>Swift</a:t>
            </a:r>
            <a:r>
              <a:rPr lang="en-US" sz="8002" spc="-538" dirty="0">
                <a:solidFill>
                  <a:srgbClr val="E59053"/>
                </a:solidFill>
              </a:rPr>
              <a:t> Memory Layout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246" y="1808515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3026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7631" y="415925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87631" y="415924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21061" y="1137604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60563" y="77139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78460" y="120410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8976" y="77069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28714" y="234166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62730" y="234166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32390" y="152465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306125" y="145134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27666" y="146356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92283" y="157709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27862" y="196690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9908" y="169831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16845" y="84378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/>
          </p:nvPr>
        </p:nvGraphicFramePr>
        <p:xfrm>
          <a:off x="2901147" y="136580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34830" y="144941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34830" y="240948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 txBox="1"/>
          <p:nvPr/>
        </p:nvSpPr>
        <p:spPr>
          <a:xfrm>
            <a:off x="2063007" y="501953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1" name="object 8"/>
          <p:cNvSpPr txBox="1"/>
          <p:nvPr/>
        </p:nvSpPr>
        <p:spPr>
          <a:xfrm>
            <a:off x="2220644" y="5508338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2" name="object 9"/>
          <p:cNvSpPr txBox="1"/>
          <p:nvPr/>
        </p:nvSpPr>
        <p:spPr>
          <a:xfrm>
            <a:off x="959541" y="4530725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83" name="object 10"/>
          <p:cNvGraphicFramePr>
            <a:graphicFrameLocks noGrp="1"/>
          </p:cNvGraphicFramePr>
          <p:nvPr>
            <p:extLst/>
          </p:nvPr>
        </p:nvGraphicFramePr>
        <p:xfrm>
          <a:off x="1349231" y="7303188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6" name="object 7"/>
          <p:cNvSpPr txBox="1"/>
          <p:nvPr/>
        </p:nvSpPr>
        <p:spPr>
          <a:xfrm>
            <a:off x="10154319" y="455653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8"/>
          <p:cNvSpPr txBox="1"/>
          <p:nvPr/>
        </p:nvSpPr>
        <p:spPr>
          <a:xfrm>
            <a:off x="9208491" y="4556530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9"/>
          <p:cNvSpPr txBox="1"/>
          <p:nvPr/>
        </p:nvSpPr>
        <p:spPr>
          <a:xfrm>
            <a:off x="10311957" y="504533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10"/>
          <p:cNvSpPr txBox="1"/>
          <p:nvPr/>
        </p:nvSpPr>
        <p:spPr>
          <a:xfrm>
            <a:off x="11257784" y="50453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11"/>
          <p:cNvSpPr txBox="1"/>
          <p:nvPr/>
        </p:nvSpPr>
        <p:spPr>
          <a:xfrm>
            <a:off x="9681405" y="553414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12"/>
          <p:cNvSpPr txBox="1"/>
          <p:nvPr/>
        </p:nvSpPr>
        <p:spPr>
          <a:xfrm>
            <a:off x="10469594" y="553414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13"/>
          <p:cNvSpPr txBox="1"/>
          <p:nvPr/>
        </p:nvSpPr>
        <p:spPr>
          <a:xfrm>
            <a:off x="9208491" y="6022948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892195" y="684065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80384" y="684065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2599624" y="684065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892194" y="7338102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58" name="object 10"/>
          <p:cNvGraphicFramePr>
            <a:graphicFrameLocks noGrp="1"/>
          </p:cNvGraphicFramePr>
          <p:nvPr>
            <p:extLst/>
          </p:nvPr>
        </p:nvGraphicFramePr>
        <p:xfrm>
          <a:off x="9557235" y="7355754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8"/>
          <p:cNvSpPr txBox="1"/>
          <p:nvPr/>
        </p:nvSpPr>
        <p:spPr>
          <a:xfrm>
            <a:off x="9100199" y="68932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0" name="object 9"/>
          <p:cNvSpPr txBox="1"/>
          <p:nvPr/>
        </p:nvSpPr>
        <p:spPr>
          <a:xfrm>
            <a:off x="9888388" y="68932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10807628" y="689322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4"/>
          <p:cNvSpPr txBox="1"/>
          <p:nvPr/>
        </p:nvSpPr>
        <p:spPr>
          <a:xfrm>
            <a:off x="9100198" y="7390668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1218213" y="10457245"/>
            <a:ext cx="5981890" cy="1196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NO</a:t>
            </a:r>
          </a:p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endParaRPr lang="en-US" sz="2400" dirty="0" smtClean="0">
              <a:latin typeface="Arial Narrow"/>
              <a:cs typeface="Arial Narrow"/>
            </a:endParaRP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"/>
          <p:cNvSpPr txBox="1"/>
          <p:nvPr/>
        </p:nvSpPr>
        <p:spPr>
          <a:xfrm>
            <a:off x="9399168" y="10493558"/>
            <a:ext cx="5981890" cy="1983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400" spc="117" dirty="0" smtClean="0">
                <a:solidFill>
                  <a:srgbClr val="FFFFFF"/>
                </a:solidFill>
                <a:latin typeface="Arial Narrow"/>
                <a:cs typeface="Arial Narrow"/>
              </a:rPr>
              <a:t>YES</a:t>
            </a:r>
          </a:p>
          <a:p>
            <a:pPr marL="10585"/>
            <a:endParaRPr lang="en-US" sz="2400" spc="117" dirty="0" smtClean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lvl="0"/>
            <a:r>
              <a:rPr lang="en-US" sz="2400" spc="125" dirty="0">
                <a:solidFill>
                  <a:srgbClr val="FFFFFF"/>
                </a:solidFill>
                <a:latin typeface="Arial Narrow"/>
                <a:cs typeface="Arial Narrow"/>
              </a:rPr>
              <a:t>Indirection</a:t>
            </a:r>
            <a:endParaRPr lang="en-US" sz="2400" dirty="0">
              <a:solidFill>
                <a:prstClr val="black"/>
              </a:solidFill>
              <a:latin typeface="Arial Narrow"/>
              <a:cs typeface="Arial Narrow"/>
            </a:endParaRPr>
          </a:p>
          <a:p>
            <a:pPr marL="10585" lvl="0">
              <a:spcBef>
                <a:spcPts val="1488"/>
              </a:spcBef>
            </a:pPr>
            <a:r>
              <a:rPr lang="en-US" sz="2400" spc="54" dirty="0">
                <a:solidFill>
                  <a:srgbClr val="FFFFFF"/>
                </a:solidFill>
                <a:latin typeface="Arial Narrow"/>
                <a:cs typeface="Arial Narrow"/>
              </a:rPr>
              <a:t>Thread </a:t>
            </a:r>
            <a:r>
              <a:rPr lang="en-US" sz="2400" spc="46" dirty="0">
                <a:solidFill>
                  <a:srgbClr val="FFFFFF"/>
                </a:solidFill>
                <a:latin typeface="Arial Narrow"/>
                <a:cs typeface="Arial Narrow"/>
              </a:rPr>
              <a:t>safety</a:t>
            </a:r>
            <a:r>
              <a:rPr lang="en-US" sz="2400" spc="-19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00" dirty="0">
                <a:solidFill>
                  <a:srgbClr val="FFFFFF"/>
                </a:solidFill>
                <a:latin typeface="Arial Narrow"/>
                <a:cs typeface="Arial Narrow"/>
              </a:rPr>
              <a:t>overhead</a:t>
            </a:r>
            <a:endParaRPr lang="en-US" sz="2400" dirty="0">
              <a:solidFill>
                <a:prstClr val="black"/>
              </a:solidFill>
              <a:latin typeface="Arial Narrow"/>
              <a:cs typeface="Arial Narrow"/>
            </a:endParaRPr>
          </a:p>
          <a:p>
            <a:pPr marL="10585"/>
            <a:endParaRPr lang="en-US" sz="2042" spc="8" dirty="0" smtClean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4959765" y="9358431"/>
            <a:ext cx="5981890" cy="868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600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Reference count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9927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67" dirty="0"/>
              <a:t>Summa</a:t>
            </a:r>
            <a:r>
              <a:rPr spc="300" dirty="0"/>
              <a:t>r</a:t>
            </a:r>
            <a:r>
              <a:rPr spc="142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3" y="4058043"/>
            <a:ext cx="12566518" cy="462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Choose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fitting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abstraction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the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least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runtime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requirements</a:t>
            </a:r>
            <a:endParaRPr sz="3292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113" dirty="0">
                <a:solidFill>
                  <a:srgbClr val="FFFFFF"/>
                </a:solidFill>
                <a:latin typeface="Arial Narrow"/>
                <a:cs typeface="Arial Narrow"/>
              </a:rPr>
              <a:t>struct</a:t>
            </a:r>
            <a:r>
              <a:rPr sz="3167" spc="-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</a:t>
            </a:r>
            <a:r>
              <a:rPr sz="3084" spc="54" dirty="0">
                <a:solidFill>
                  <a:srgbClr val="FFFFFF"/>
                </a:solidFill>
                <a:latin typeface="Arial Narrow"/>
                <a:cs typeface="Arial Narrow"/>
              </a:rPr>
              <a:t>:</a:t>
            </a:r>
            <a:r>
              <a:rPr sz="3084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67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167" spc="-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75" dirty="0">
                <a:solidFill>
                  <a:srgbClr val="FFFFFF"/>
                </a:solidFill>
                <a:latin typeface="Arial Narrow"/>
                <a:cs typeface="Arial Narrow"/>
              </a:rPr>
              <a:t>semantics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-38" dirty="0">
                <a:solidFill>
                  <a:srgbClr val="FFFFFF"/>
                </a:solidFill>
                <a:latin typeface="Arial Narrow"/>
                <a:cs typeface="Arial Narrow"/>
              </a:rPr>
              <a:t>class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types:</a:t>
            </a:r>
            <a:r>
              <a:rPr sz="3167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50" dirty="0">
                <a:solidFill>
                  <a:srgbClr val="FFFFFF"/>
                </a:solidFill>
                <a:latin typeface="Arial Narrow"/>
                <a:cs typeface="Arial Narrow"/>
              </a:rPr>
              <a:t>identity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25" dirty="0">
                <a:solidFill>
                  <a:srgbClr val="FFFFFF"/>
                </a:solidFill>
                <a:latin typeface="Arial Narrow"/>
                <a:cs typeface="Arial Narrow"/>
              </a:rPr>
              <a:t>or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-29" dirty="0">
                <a:solidFill>
                  <a:srgbClr val="FFFFFF"/>
                </a:solidFill>
                <a:latin typeface="Arial Narrow"/>
                <a:cs typeface="Arial Narrow"/>
              </a:rPr>
              <a:t>OOP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67" dirty="0">
                <a:solidFill>
                  <a:srgbClr val="FFFFFF"/>
                </a:solidFill>
                <a:latin typeface="Arial Narrow"/>
                <a:cs typeface="Arial Narrow"/>
              </a:rPr>
              <a:t>style</a:t>
            </a:r>
            <a:r>
              <a:rPr sz="3167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17" dirty="0">
                <a:solidFill>
                  <a:srgbClr val="FFFFFF"/>
                </a:solidFill>
                <a:latin typeface="Arial Narrow"/>
                <a:cs typeface="Arial Narrow"/>
              </a:rPr>
              <a:t>Generics: </a:t>
            </a:r>
            <a:r>
              <a:rPr sz="3167" spc="71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167" spc="-4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r>
              <a:rPr sz="3167" spc="92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3167" spc="-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54" dirty="0">
                <a:solidFill>
                  <a:srgbClr val="FFFFFF"/>
                </a:solidFill>
                <a:latin typeface="Arial Narrow"/>
                <a:cs typeface="Arial Narrow"/>
              </a:rPr>
              <a:t>types:</a:t>
            </a:r>
            <a:r>
              <a:rPr sz="3167" spc="-2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42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167" spc="-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167" spc="167" dirty="0">
                <a:solidFill>
                  <a:srgbClr val="FFFFFF"/>
                </a:solidFill>
                <a:latin typeface="Arial Narrow"/>
                <a:cs typeface="Arial Narrow"/>
              </a:rPr>
              <a:t>polymorphism</a:t>
            </a:r>
            <a:endParaRPr sz="3167" dirty="0">
              <a:latin typeface="Arial Narrow"/>
              <a:cs typeface="Arial Narrow"/>
            </a:endParaRPr>
          </a:p>
          <a:p>
            <a:pPr marL="10585">
              <a:spcBef>
                <a:spcPts val="1500"/>
              </a:spcBef>
            </a:pPr>
            <a:r>
              <a:rPr sz="3292" spc="-8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indirect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storage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deal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with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</a:t>
            </a:r>
            <a:r>
              <a:rPr lang="en-US" sz="3292" spc="33" dirty="0">
                <a:solidFill>
                  <a:srgbClr val="FFFFFF"/>
                </a:solidFill>
                <a:latin typeface="Arial Narrow"/>
                <a:cs typeface="Arial Narrow"/>
              </a:rPr>
              <a:t>------Copy-on-Write</a:t>
            </a:r>
          </a:p>
          <a:p>
            <a:pPr marL="10585">
              <a:spcBef>
                <a:spcPts val="1500"/>
              </a:spcBef>
            </a:pPr>
            <a:r>
              <a:rPr lang="en-US" sz="3292" spc="33" dirty="0">
                <a:solidFill>
                  <a:srgbClr val="FFFFFF"/>
                </a:solidFill>
                <a:latin typeface="Arial Narrow"/>
                <a:cs typeface="Arial Narrow"/>
              </a:rPr>
              <a:t>Performance: Swift ~= C++ &gt; Objective-C</a:t>
            </a:r>
            <a:endParaRPr sz="3292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7631" y="415925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87631" y="415924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21061" y="1137604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60563" y="77139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78460" y="120410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8976" y="77069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28714" y="234166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62730" y="234166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32390" y="152465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306125" y="145134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27666" y="146356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92283" y="157709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27862" y="196690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9908" y="169831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16845" y="84378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/>
          </p:nvPr>
        </p:nvGraphicFramePr>
        <p:xfrm>
          <a:off x="2901147" y="136580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34830" y="144941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34830" y="240948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 txBox="1"/>
          <p:nvPr/>
        </p:nvSpPr>
        <p:spPr>
          <a:xfrm>
            <a:off x="2063007" y="501953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1" name="object 8"/>
          <p:cNvSpPr txBox="1"/>
          <p:nvPr/>
        </p:nvSpPr>
        <p:spPr>
          <a:xfrm>
            <a:off x="2220644" y="5508338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2" name="object 9"/>
          <p:cNvSpPr txBox="1"/>
          <p:nvPr/>
        </p:nvSpPr>
        <p:spPr>
          <a:xfrm>
            <a:off x="959541" y="4530725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83" name="object 10"/>
          <p:cNvGraphicFramePr>
            <a:graphicFrameLocks noGrp="1"/>
          </p:cNvGraphicFramePr>
          <p:nvPr>
            <p:extLst/>
          </p:nvPr>
        </p:nvGraphicFramePr>
        <p:xfrm>
          <a:off x="1349231" y="7303188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6" name="object 7"/>
          <p:cNvSpPr txBox="1"/>
          <p:nvPr/>
        </p:nvSpPr>
        <p:spPr>
          <a:xfrm>
            <a:off x="10154319" y="455653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8"/>
          <p:cNvSpPr txBox="1"/>
          <p:nvPr/>
        </p:nvSpPr>
        <p:spPr>
          <a:xfrm>
            <a:off x="9208491" y="4556530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9"/>
          <p:cNvSpPr txBox="1"/>
          <p:nvPr/>
        </p:nvSpPr>
        <p:spPr>
          <a:xfrm>
            <a:off x="10311957" y="504533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10"/>
          <p:cNvSpPr txBox="1"/>
          <p:nvPr/>
        </p:nvSpPr>
        <p:spPr>
          <a:xfrm>
            <a:off x="11257784" y="50453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11"/>
          <p:cNvSpPr txBox="1"/>
          <p:nvPr/>
        </p:nvSpPr>
        <p:spPr>
          <a:xfrm>
            <a:off x="9681405" y="553414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12"/>
          <p:cNvSpPr txBox="1"/>
          <p:nvPr/>
        </p:nvSpPr>
        <p:spPr>
          <a:xfrm>
            <a:off x="10469594" y="553414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13"/>
          <p:cNvSpPr txBox="1"/>
          <p:nvPr/>
        </p:nvSpPr>
        <p:spPr>
          <a:xfrm>
            <a:off x="9208491" y="6022948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892195" y="684065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80384" y="684065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2599624" y="684065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892194" y="7338102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58" name="object 10"/>
          <p:cNvGraphicFramePr>
            <a:graphicFrameLocks noGrp="1"/>
          </p:cNvGraphicFramePr>
          <p:nvPr>
            <p:extLst/>
          </p:nvPr>
        </p:nvGraphicFramePr>
        <p:xfrm>
          <a:off x="9557235" y="7355754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8"/>
          <p:cNvSpPr txBox="1"/>
          <p:nvPr/>
        </p:nvSpPr>
        <p:spPr>
          <a:xfrm>
            <a:off x="9100199" y="68932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0" name="object 9"/>
          <p:cNvSpPr txBox="1"/>
          <p:nvPr/>
        </p:nvSpPr>
        <p:spPr>
          <a:xfrm>
            <a:off x="9888388" y="68932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10807628" y="689322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4"/>
          <p:cNvSpPr txBox="1"/>
          <p:nvPr/>
        </p:nvSpPr>
        <p:spPr>
          <a:xfrm>
            <a:off x="9100198" y="7390668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1218213" y="10457245"/>
            <a:ext cx="5254818" cy="1340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Parameters  are always  copied</a:t>
            </a:r>
          </a:p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 Safe to change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4959765" y="9358431"/>
            <a:ext cx="5981890" cy="868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600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Multi-thread safety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  <p:sp>
        <p:nvSpPr>
          <p:cNvPr id="57" name="object 2"/>
          <p:cNvSpPr txBox="1"/>
          <p:nvPr/>
        </p:nvSpPr>
        <p:spPr>
          <a:xfrm>
            <a:off x="8434135" y="10456469"/>
            <a:ext cx="5254818" cy="1340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Parameters  are  never  copied</a:t>
            </a:r>
          </a:p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Unsafe to change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308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359" y="5338777"/>
            <a:ext cx="10625757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>
              <a:lnSpc>
                <a:spcPts val="7143"/>
              </a:lnSpc>
            </a:pPr>
            <a:r>
              <a:rPr lang="en-US" spc="246" dirty="0"/>
              <a:t>Problem with large value types</a:t>
            </a:r>
            <a:endParaRPr spc="283" dirty="0"/>
          </a:p>
        </p:txBody>
      </p:sp>
    </p:spTree>
    <p:extLst>
      <p:ext uri="{BB962C8B-B14F-4D97-AF65-F5344CB8AC3E}">
        <p14:creationId xmlns:p14="http://schemas.microsoft.com/office/powerpoint/2010/main" val="6382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78115" y="3580847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78115" y="3580846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11545" y="4302526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51047" y="3936319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24676" y="4947029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24676" y="4947029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24676" y="445833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24676" y="445833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68944" y="4369030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39460" y="3935620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36988" y="492957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36988" y="492957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36988" y="4445246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36988" y="4445246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36988" y="54226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36988" y="542265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36988" y="591137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36988" y="591137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19198" y="5506588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53214" y="5506588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22874" y="4689579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296609" y="4616271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18150" y="4628490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82767" y="4742012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18346" y="5131831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0392" y="4863241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72315" y="3580847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72315" y="3580847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07329" y="400870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55252"/>
              </p:ext>
            </p:extLst>
          </p:nvPr>
        </p:nvGraphicFramePr>
        <p:xfrm>
          <a:off x="2891631" y="453072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25314" y="461433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25314" y="557440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0102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348879" y="5717495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2015467" y="222764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33539" y="283400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1: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33539" y="4749638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2: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/>
          </p:nvPr>
        </p:nvGraphicFramePr>
        <p:xfrm>
          <a:off x="11199769" y="2749665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5"/>
          <p:cNvGraphicFramePr>
            <a:graphicFrameLocks noGrp="1"/>
          </p:cNvGraphicFramePr>
          <p:nvPr>
            <p:extLst/>
          </p:nvPr>
        </p:nvGraphicFramePr>
        <p:xfrm>
          <a:off x="11204713" y="4720530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latin typeface="Lucida Console"/>
                          <a:cs typeface="Lucida Console"/>
                        </a:rPr>
                        <a:t>5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7" name="object 7"/>
          <p:cNvSpPr txBox="1"/>
          <p:nvPr/>
        </p:nvSpPr>
        <p:spPr>
          <a:xfrm>
            <a:off x="2027028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Line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2183769" y="3588553"/>
            <a:ext cx="24263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1, x2, y2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4682621" y="359384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4548259" y="5543514"/>
            <a:ext cx="39299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63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0</a:t>
            </a:r>
            <a:r>
              <a:rPr lang="en-US" sz="2042" spc="8">
                <a:solidFill>
                  <a:srgbClr val="FFFFFF"/>
                </a:solidFill>
                <a:latin typeface="Lucida Console"/>
                <a:cs typeface="Lucida Console"/>
              </a:rPr>
              <a:t>, x2: 0, y2: 0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6"/>
          <p:cNvSpPr txBox="1"/>
          <p:nvPr/>
        </p:nvSpPr>
        <p:spPr>
          <a:xfrm>
            <a:off x="1080303" y="6521125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7" name="object 17"/>
          <p:cNvSpPr txBox="1"/>
          <p:nvPr/>
        </p:nvSpPr>
        <p:spPr>
          <a:xfrm>
            <a:off x="2499019" y="5543514"/>
            <a:ext cx="2813938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5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8" name="object 18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1`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2`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2"/>
          <p:cNvSpPr txBox="1">
            <a:spLocks/>
          </p:cNvSpPr>
          <p:nvPr/>
        </p:nvSpPr>
        <p:spPr>
          <a:xfrm>
            <a:off x="526273" y="1446204"/>
            <a:ext cx="146827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4988">
              <a:spcBef>
                <a:spcPts val="567"/>
              </a:spcBef>
            </a:pPr>
            <a:r>
              <a:rPr lang="en-US" sz="4918" kern="0" spc="-4" dirty="0">
                <a:solidFill>
                  <a:srgbClr val="8E8E93"/>
                </a:solidFill>
              </a:rPr>
              <a:t>Problem with large value type</a:t>
            </a:r>
            <a:endParaRPr lang="en-US" sz="491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49" y="7155376"/>
            <a:ext cx="8220760" cy="102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2027028" y="309974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0997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 dirty="0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769" y="3588553"/>
            <a:ext cx="24263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1, x2, y2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2621" y="359384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3218" y="40773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1407" y="407735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45661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8259" y="5543514"/>
            <a:ext cx="39299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0, y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63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0</a:t>
            </a:r>
            <a:r>
              <a:rPr lang="en-US" sz="2042" spc="8">
                <a:solidFill>
                  <a:srgbClr val="FFFFFF"/>
                </a:solidFill>
                <a:latin typeface="Lucida Console"/>
                <a:cs typeface="Lucida Console"/>
              </a:rPr>
              <a:t>, x2: 0, y2: 0</a:t>
            </a:r>
            <a:r>
              <a:rPr sz="2042" spc="8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3" y="5365819"/>
            <a:ext cx="159780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52112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2.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9019" y="5543514"/>
            <a:ext cx="2813938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(x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  <a:p>
            <a:pPr marL="325503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0304" y="7009932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46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1`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627" y="7421551"/>
            <a:ext cx="7688418" cy="387468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2507" rIns="0" bIns="0" rtlCol="0">
            <a:spAutoFit/>
          </a:bodyPr>
          <a:lstStyle/>
          <a:p>
            <a:pPr marL="562617">
              <a:spcBef>
                <a:spcPts val="571"/>
              </a:spcBef>
            </a:pP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// use</a:t>
            </a:r>
            <a:r>
              <a:rPr sz="2042" spc="-50" dirty="0">
                <a:solidFill>
                  <a:srgbClr val="A8ACC0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`</a:t>
            </a:r>
            <a:r>
              <a:rPr lang="en-US"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A8ACC0"/>
                </a:solidFill>
                <a:latin typeface="Lucida Console"/>
                <a:cs typeface="Lucida Console"/>
              </a:rPr>
              <a:t>2`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48703" y="222764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37116" y="222694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3"/>
          <p:cNvSpPr/>
          <p:nvPr/>
        </p:nvSpPr>
        <p:spPr>
          <a:xfrm>
            <a:off x="13499515" y="3308125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14"/>
          <p:cNvSpPr/>
          <p:nvPr/>
        </p:nvSpPr>
        <p:spPr>
          <a:xfrm>
            <a:off x="13652763" y="39163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15"/>
          <p:cNvSpPr txBox="1"/>
          <p:nvPr/>
        </p:nvSpPr>
        <p:spPr>
          <a:xfrm>
            <a:off x="13652763" y="3384078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13652763" y="44435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17"/>
          <p:cNvSpPr/>
          <p:nvPr/>
        </p:nvSpPr>
        <p:spPr>
          <a:xfrm>
            <a:off x="13652763" y="49733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18"/>
          <p:cNvSpPr/>
          <p:nvPr/>
        </p:nvSpPr>
        <p:spPr>
          <a:xfrm>
            <a:off x="13652763" y="550310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19"/>
          <p:cNvSpPr txBox="1"/>
          <p:nvPr/>
        </p:nvSpPr>
        <p:spPr>
          <a:xfrm>
            <a:off x="13693057" y="3987247"/>
            <a:ext cx="1440090" cy="1910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546"/>
              </a:spcBef>
            </a:pP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75" b="1" spc="-6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3.0</a:t>
            </a:r>
            <a:endParaRPr sz="2375">
              <a:latin typeface="Lucida Sans Typewriter"/>
              <a:cs typeface="Lucida Sans Typewriter"/>
            </a:endParaRPr>
          </a:p>
          <a:p>
            <a:pPr marL="10585">
              <a:spcBef>
                <a:spcPts val="14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20"/>
          <p:cNvSpPr txBox="1"/>
          <p:nvPr/>
        </p:nvSpPr>
        <p:spPr>
          <a:xfrm>
            <a:off x="13652763" y="6032862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21"/>
          <p:cNvSpPr/>
          <p:nvPr/>
        </p:nvSpPr>
        <p:spPr>
          <a:xfrm>
            <a:off x="12362398" y="3629528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22"/>
          <p:cNvSpPr/>
          <p:nvPr/>
        </p:nvSpPr>
        <p:spPr>
          <a:xfrm>
            <a:off x="13426730" y="35719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2"/>
          <p:cNvSpPr/>
          <p:nvPr/>
        </p:nvSpPr>
        <p:spPr>
          <a:xfrm>
            <a:off x="13402828" y="3783308"/>
            <a:ext cx="108496" cy="128079"/>
          </a:xfrm>
          <a:custGeom>
            <a:avLst/>
            <a:gdLst/>
            <a:ahLst/>
            <a:cxnLst/>
            <a:rect l="l" t="t" r="r" b="b"/>
            <a:pathLst>
              <a:path w="130175" h="153670">
                <a:moveTo>
                  <a:pt x="112792" y="0"/>
                </a:moveTo>
                <a:lnTo>
                  <a:pt x="0" y="105619"/>
                </a:lnTo>
                <a:lnTo>
                  <a:pt x="129619" y="153607"/>
                </a:lnTo>
                <a:lnTo>
                  <a:pt x="112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6"/>
          <p:cNvSpPr txBox="1"/>
          <p:nvPr/>
        </p:nvSpPr>
        <p:spPr>
          <a:xfrm>
            <a:off x="11855735" y="2588427"/>
            <a:ext cx="2555749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x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3"/>
          <p:cNvSpPr/>
          <p:nvPr/>
        </p:nvSpPr>
        <p:spPr>
          <a:xfrm>
            <a:off x="10480780" y="3308126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7"/>
          <p:cNvSpPr/>
          <p:nvPr/>
        </p:nvSpPr>
        <p:spPr>
          <a:xfrm>
            <a:off x="10634027" y="338407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3"/>
          <p:cNvSpPr/>
          <p:nvPr/>
        </p:nvSpPr>
        <p:spPr>
          <a:xfrm>
            <a:off x="12279490" y="35815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6"/>
          <p:cNvSpPr/>
          <p:nvPr/>
        </p:nvSpPr>
        <p:spPr>
          <a:xfrm>
            <a:off x="10634027" y="391722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3"/>
          <p:cNvSpPr/>
          <p:nvPr/>
        </p:nvSpPr>
        <p:spPr>
          <a:xfrm>
            <a:off x="12173255" y="4140329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34"/>
          <p:cNvSpPr txBox="1"/>
          <p:nvPr/>
        </p:nvSpPr>
        <p:spPr>
          <a:xfrm>
            <a:off x="9385841" y="338195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35"/>
          <p:cNvSpPr txBox="1"/>
          <p:nvPr/>
        </p:nvSpPr>
        <p:spPr>
          <a:xfrm>
            <a:off x="9442351" y="4012941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2" name="object 27"/>
          <p:cNvSpPr/>
          <p:nvPr/>
        </p:nvSpPr>
        <p:spPr>
          <a:xfrm>
            <a:off x="10618337" y="39429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7"/>
          <p:cNvSpPr/>
          <p:nvPr/>
        </p:nvSpPr>
        <p:spPr>
          <a:xfrm>
            <a:off x="10593969" y="446361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27"/>
          <p:cNvSpPr/>
          <p:nvPr/>
        </p:nvSpPr>
        <p:spPr>
          <a:xfrm>
            <a:off x="10569776" y="49958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27"/>
          <p:cNvSpPr/>
          <p:nvPr/>
        </p:nvSpPr>
        <p:spPr>
          <a:xfrm>
            <a:off x="10569776" y="550394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10401" y="3623982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4"/>
          <p:cNvSpPr/>
          <p:nvPr/>
        </p:nvSpPr>
        <p:spPr>
          <a:xfrm rot="20540394" flipV="1">
            <a:off x="12087401" y="3450942"/>
            <a:ext cx="1215164" cy="61427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2"/>
          <p:cNvSpPr txBox="1">
            <a:spLocks/>
          </p:cNvSpPr>
          <p:nvPr/>
        </p:nvSpPr>
        <p:spPr>
          <a:xfrm>
            <a:off x="526273" y="1446204"/>
            <a:ext cx="146827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4988">
              <a:spcBef>
                <a:spcPts val="567"/>
              </a:spcBef>
            </a:pPr>
            <a:r>
              <a:rPr lang="en-US" sz="4918" kern="0" spc="-4" dirty="0">
                <a:solidFill>
                  <a:srgbClr val="8E8E93"/>
                </a:solidFill>
              </a:rPr>
              <a:t>Problem </a:t>
            </a:r>
            <a:r>
              <a:rPr lang="en-US" sz="4918" kern="0" spc="-4">
                <a:solidFill>
                  <a:srgbClr val="8E8E93"/>
                </a:solidFill>
              </a:rPr>
              <a:t>with large value </a:t>
            </a:r>
            <a:r>
              <a:rPr lang="en-US" sz="4918" kern="0" spc="-4" dirty="0">
                <a:solidFill>
                  <a:srgbClr val="8E8E93"/>
                </a:solidFill>
              </a:rPr>
              <a:t>type</a:t>
            </a:r>
            <a:endParaRPr lang="en-US" sz="491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359" y="5338777"/>
            <a:ext cx="10625757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 algn="ctr">
              <a:lnSpc>
                <a:spcPts val="7143"/>
              </a:lnSpc>
            </a:pPr>
            <a:r>
              <a:rPr lang="en-US" spc="246" dirty="0"/>
              <a:t>Copy-on-Write</a:t>
            </a:r>
            <a:endParaRPr spc="283" dirty="0"/>
          </a:p>
        </p:txBody>
      </p:sp>
      <p:sp>
        <p:nvSpPr>
          <p:cNvPr id="4" name="object 2"/>
          <p:cNvSpPr txBox="1"/>
          <p:nvPr/>
        </p:nvSpPr>
        <p:spPr>
          <a:xfrm>
            <a:off x="1443831" y="7426325"/>
            <a:ext cx="13182600" cy="1422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600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Value type: Safe</a:t>
            </a:r>
          </a:p>
          <a:p>
            <a:pPr marL="10585"/>
            <a:r>
              <a:rPr lang="en-US" sz="3600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Reference Type : Minimum memory usage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7125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229" dirty="0" smtClean="0"/>
              <a:t>Copy-on-Write   </a:t>
            </a:r>
            <a:r>
              <a:rPr lang="en-US" sz="4400" spc="229" dirty="0" smtClean="0">
                <a:solidFill>
                  <a:srgbClr val="92D050"/>
                </a:solidFill>
              </a:rPr>
              <a:t>both read only</a:t>
            </a:r>
            <a:endParaRPr sz="4400" spc="-191" dirty="0">
              <a:solidFill>
                <a:srgbClr val="92D05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40881" y="4241712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2694129" y="484994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2694129" y="4317665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694129" y="537718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2694129" y="590693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2694129" y="643669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12734423" y="4920833"/>
            <a:ext cx="1963448" cy="1910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2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546"/>
              </a:spcBef>
            </a:pP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75" b="1" spc="-6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lang="en-US"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</a:t>
            </a: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.0</a:t>
            </a:r>
            <a:endParaRPr sz="2375" dirty="0">
              <a:latin typeface="Lucida Sans Typewriter"/>
              <a:cs typeface="Lucida Sans Typewriter"/>
            </a:endParaRPr>
          </a:p>
          <a:p>
            <a:pPr marL="10585">
              <a:spcBef>
                <a:spcPts val="14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94129" y="6966449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03764" y="4563114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2468096" y="450551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2444194" y="4716895"/>
            <a:ext cx="108496" cy="128079"/>
          </a:xfrm>
          <a:custGeom>
            <a:avLst/>
            <a:gdLst/>
            <a:ahLst/>
            <a:cxnLst/>
            <a:rect l="l" t="t" r="r" b="b"/>
            <a:pathLst>
              <a:path w="130175" h="153670">
                <a:moveTo>
                  <a:pt x="112792" y="0"/>
                </a:moveTo>
                <a:lnTo>
                  <a:pt x="0" y="105619"/>
                </a:lnTo>
                <a:lnTo>
                  <a:pt x="129619" y="153607"/>
                </a:lnTo>
                <a:lnTo>
                  <a:pt x="112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9522146" y="424171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7"/>
          <p:cNvSpPr/>
          <p:nvPr/>
        </p:nvSpPr>
        <p:spPr>
          <a:xfrm>
            <a:off x="9675393" y="43176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46" name="object 23"/>
          <p:cNvSpPr/>
          <p:nvPr/>
        </p:nvSpPr>
        <p:spPr>
          <a:xfrm>
            <a:off x="11320856" y="451511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26"/>
          <p:cNvSpPr/>
          <p:nvPr/>
        </p:nvSpPr>
        <p:spPr>
          <a:xfrm>
            <a:off x="9675393" y="485080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3"/>
          <p:cNvSpPr/>
          <p:nvPr/>
        </p:nvSpPr>
        <p:spPr>
          <a:xfrm>
            <a:off x="11214621" y="5073916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4"/>
          <p:cNvSpPr txBox="1"/>
          <p:nvPr/>
        </p:nvSpPr>
        <p:spPr>
          <a:xfrm>
            <a:off x="8427207" y="43155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35"/>
          <p:cNvSpPr txBox="1"/>
          <p:nvPr/>
        </p:nvSpPr>
        <p:spPr>
          <a:xfrm>
            <a:off x="8483717" y="4946527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1" name="object 27"/>
          <p:cNvSpPr/>
          <p:nvPr/>
        </p:nvSpPr>
        <p:spPr>
          <a:xfrm>
            <a:off x="9659703" y="487650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27"/>
          <p:cNvSpPr/>
          <p:nvPr/>
        </p:nvSpPr>
        <p:spPr>
          <a:xfrm>
            <a:off x="9635335" y="539720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27"/>
          <p:cNvSpPr/>
          <p:nvPr/>
        </p:nvSpPr>
        <p:spPr>
          <a:xfrm>
            <a:off x="9611142" y="592945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27"/>
          <p:cNvSpPr/>
          <p:nvPr/>
        </p:nvSpPr>
        <p:spPr>
          <a:xfrm>
            <a:off x="9611142" y="643753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14"/>
          <p:cNvSpPr/>
          <p:nvPr/>
        </p:nvSpPr>
        <p:spPr>
          <a:xfrm>
            <a:off x="11351767" y="4557568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14"/>
          <p:cNvSpPr/>
          <p:nvPr/>
        </p:nvSpPr>
        <p:spPr>
          <a:xfrm rot="20540394" flipV="1">
            <a:off x="11128767" y="4384529"/>
            <a:ext cx="1215164" cy="61427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15"/>
          <p:cNvSpPr txBox="1"/>
          <p:nvPr/>
        </p:nvSpPr>
        <p:spPr>
          <a:xfrm>
            <a:off x="9765861" y="4373000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15"/>
          <p:cNvSpPr txBox="1"/>
          <p:nvPr/>
        </p:nvSpPr>
        <p:spPr>
          <a:xfrm>
            <a:off x="9749631" y="4859570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16"/>
          <p:cNvSpPr txBox="1"/>
          <p:nvPr/>
        </p:nvSpPr>
        <p:spPr>
          <a:xfrm>
            <a:off x="10006680" y="3692525"/>
            <a:ext cx="1207942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2"/>
          <p:cNvSpPr txBox="1"/>
          <p:nvPr/>
        </p:nvSpPr>
        <p:spPr>
          <a:xfrm>
            <a:off x="4231501" y="3704160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2" name="object 13"/>
          <p:cNvSpPr txBox="1"/>
          <p:nvPr/>
        </p:nvSpPr>
        <p:spPr>
          <a:xfrm>
            <a:off x="2249573" y="4310520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1: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3" name="object 14"/>
          <p:cNvSpPr txBox="1"/>
          <p:nvPr/>
        </p:nvSpPr>
        <p:spPr>
          <a:xfrm>
            <a:off x="2249573" y="622615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2: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64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9422"/>
              </p:ext>
            </p:extLst>
          </p:nvPr>
        </p:nvGraphicFramePr>
        <p:xfrm>
          <a:off x="3415803" y="4226178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70083"/>
              </p:ext>
            </p:extLst>
          </p:nvPr>
        </p:nvGraphicFramePr>
        <p:xfrm>
          <a:off x="3420747" y="619704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542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lang="nb-NO" sz="2000" dirty="0" smtClean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66" name="object 16"/>
          <p:cNvSpPr txBox="1"/>
          <p:nvPr/>
        </p:nvSpPr>
        <p:spPr>
          <a:xfrm>
            <a:off x="12660423" y="3713741"/>
            <a:ext cx="1207942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3930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229" dirty="0" smtClean="0"/>
              <a:t>Copy-on-Write   </a:t>
            </a:r>
            <a:r>
              <a:rPr lang="en-US" sz="4400" spc="229" dirty="0" smtClean="0">
                <a:solidFill>
                  <a:srgbClr val="92D050"/>
                </a:solidFill>
              </a:rPr>
              <a:t>one read, one write</a:t>
            </a:r>
            <a:endParaRPr sz="4400" spc="-191" dirty="0">
              <a:solidFill>
                <a:srgbClr val="92D05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39290" y="3814627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2992538" y="3890580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545"/>
              </p:ext>
            </p:extLst>
          </p:nvPr>
        </p:nvGraphicFramePr>
        <p:xfrm>
          <a:off x="12971850" y="4381480"/>
          <a:ext cx="2003440" cy="2117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592"/>
                <a:gridCol w="1400848"/>
              </a:tblGrid>
              <a:tr h="529757">
                <a:tc gridSpan="2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refCount</a:t>
                      </a:r>
                      <a:r>
                        <a:rPr sz="2000" spc="10" dirty="0" smtClean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r>
                        <a:rPr lang="en-US" sz="2000" spc="10" dirty="0" smtClean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2849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3600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16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16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26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46626">
                      <a:solidFill>
                        <a:srgbClr val="FFFFFF"/>
                      </a:solidFill>
                      <a:prstDash val="solid"/>
                    </a:lnT>
                    <a:lnB w="46616">
                      <a:solidFill>
                        <a:srgbClr val="FFFFFF"/>
                      </a:solidFill>
                      <a:prstDash val="solid"/>
                    </a:lnB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992538" y="6539364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650176" y="4130483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2766505" y="4078430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2839290" y="7256977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2992538" y="78652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 txBox="1"/>
          <p:nvPr/>
        </p:nvSpPr>
        <p:spPr>
          <a:xfrm>
            <a:off x="12992538" y="7332930"/>
            <a:ext cx="2003741" cy="39067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5683" rIns="0" bIns="0" rtlCol="0">
            <a:spAutoFit/>
          </a:bodyPr>
          <a:lstStyle/>
          <a:p>
            <a:pPr marL="50810">
              <a:spcBef>
                <a:spcPts val="5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992538" y="839244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2992538" y="892219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992538" y="945196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13032832" y="7940959"/>
            <a:ext cx="1963448" cy="1904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517"/>
              </a:spcBef>
            </a:pPr>
            <a:r>
              <a:rPr sz="2334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34" b="1" spc="-8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sz="2334" b="1" dirty="0">
                <a:solidFill>
                  <a:srgbClr val="FFFFFF"/>
                </a:solidFill>
                <a:latin typeface="Lucida Sans Typewriter"/>
                <a:cs typeface="Lucida Sans Typewriter"/>
              </a:rPr>
              <a:t>3.0</a:t>
            </a:r>
            <a:endParaRPr sz="2334" dirty="0">
              <a:latin typeface="Lucida Sans Typewriter"/>
              <a:cs typeface="Lucida Sans Typewriter"/>
            </a:endParaRPr>
          </a:p>
          <a:p>
            <a:pPr marL="10585">
              <a:spcBef>
                <a:spcPts val="154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992538" y="9981714"/>
            <a:ext cx="2003741" cy="38586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latin typeface="Lucida Console"/>
                <a:cs typeface="Lucida Console"/>
              </a:rPr>
              <a:t>y2:</a:t>
            </a:r>
            <a:r>
              <a:rPr sz="2042" spc="-63" dirty="0">
                <a:latin typeface="Lucida Console"/>
                <a:cs typeface="Lucida Console"/>
              </a:rPr>
              <a:t> </a:t>
            </a:r>
            <a:r>
              <a:rPr lang="en-US" sz="2042" spc="8" dirty="0">
                <a:latin typeface="Lucida Console"/>
                <a:cs typeface="Lucida Console"/>
              </a:rPr>
              <a:t>3</a:t>
            </a:r>
            <a:r>
              <a:rPr sz="2042" spc="8" dirty="0" smtClean="0"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766505" y="7520780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 txBox="1"/>
          <p:nvPr/>
        </p:nvSpPr>
        <p:spPr>
          <a:xfrm>
            <a:off x="11960219" y="11039428"/>
            <a:ext cx="4000956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line2.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s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torage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y2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9820555" y="381462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7"/>
          <p:cNvSpPr/>
          <p:nvPr/>
        </p:nvSpPr>
        <p:spPr>
          <a:xfrm>
            <a:off x="9973802" y="389058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23"/>
          <p:cNvSpPr/>
          <p:nvPr/>
        </p:nvSpPr>
        <p:spPr>
          <a:xfrm>
            <a:off x="11619265" y="408803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26"/>
          <p:cNvSpPr/>
          <p:nvPr/>
        </p:nvSpPr>
        <p:spPr>
          <a:xfrm>
            <a:off x="9973802" y="442372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33"/>
          <p:cNvSpPr/>
          <p:nvPr/>
        </p:nvSpPr>
        <p:spPr>
          <a:xfrm>
            <a:off x="11513030" y="4646831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4943" y="0"/>
                </a:moveTo>
                <a:lnTo>
                  <a:pt x="33493" y="5219"/>
                </a:lnTo>
                <a:lnTo>
                  <a:pt x="15564" y="18101"/>
                </a:lnTo>
                <a:lnTo>
                  <a:pt x="3535" y="37549"/>
                </a:lnTo>
                <a:lnTo>
                  <a:pt x="0" y="60144"/>
                </a:lnTo>
                <a:lnTo>
                  <a:pt x="5219" y="81597"/>
                </a:lnTo>
                <a:lnTo>
                  <a:pt x="18102" y="99528"/>
                </a:lnTo>
                <a:lnTo>
                  <a:pt x="37555" y="111557"/>
                </a:lnTo>
                <a:lnTo>
                  <a:pt x="60144" y="115093"/>
                </a:lnTo>
                <a:lnTo>
                  <a:pt x="81594" y="109873"/>
                </a:lnTo>
                <a:lnTo>
                  <a:pt x="99524" y="96990"/>
                </a:lnTo>
                <a:lnTo>
                  <a:pt x="111553" y="77537"/>
                </a:lnTo>
                <a:lnTo>
                  <a:pt x="115092" y="54942"/>
                </a:lnTo>
                <a:lnTo>
                  <a:pt x="109872" y="33490"/>
                </a:lnTo>
                <a:lnTo>
                  <a:pt x="96987" y="15563"/>
                </a:lnTo>
                <a:lnTo>
                  <a:pt x="77533" y="3539"/>
                </a:lnTo>
                <a:lnTo>
                  <a:pt x="54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3" name="object 34"/>
          <p:cNvSpPr txBox="1"/>
          <p:nvPr/>
        </p:nvSpPr>
        <p:spPr>
          <a:xfrm>
            <a:off x="8725616" y="3888452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4" name="object 35"/>
          <p:cNvSpPr txBox="1"/>
          <p:nvPr/>
        </p:nvSpPr>
        <p:spPr>
          <a:xfrm>
            <a:off x="8782126" y="4519442"/>
            <a:ext cx="1099362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  <a:p>
            <a:pPr marL="1464497">
              <a:spcBef>
                <a:spcPts val="1688"/>
              </a:spcBef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27"/>
          <p:cNvSpPr/>
          <p:nvPr/>
        </p:nvSpPr>
        <p:spPr>
          <a:xfrm>
            <a:off x="9958112" y="444942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27"/>
          <p:cNvSpPr/>
          <p:nvPr/>
        </p:nvSpPr>
        <p:spPr>
          <a:xfrm>
            <a:off x="9933744" y="497011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9" name="object 27"/>
          <p:cNvSpPr/>
          <p:nvPr/>
        </p:nvSpPr>
        <p:spPr>
          <a:xfrm>
            <a:off x="9909551" y="55023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0" name="object 27"/>
          <p:cNvSpPr/>
          <p:nvPr/>
        </p:nvSpPr>
        <p:spPr>
          <a:xfrm>
            <a:off x="9909551" y="60104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1" name="object 21"/>
          <p:cNvSpPr/>
          <p:nvPr/>
        </p:nvSpPr>
        <p:spPr>
          <a:xfrm>
            <a:off x="11702173" y="4136029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21"/>
          <p:cNvSpPr/>
          <p:nvPr/>
        </p:nvSpPr>
        <p:spPr>
          <a:xfrm rot="4062252" flipV="1">
            <a:off x="10963522" y="5670807"/>
            <a:ext cx="3068768" cy="64541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6"/>
          <p:cNvSpPr txBox="1"/>
          <p:nvPr/>
        </p:nvSpPr>
        <p:spPr>
          <a:xfrm>
            <a:off x="10305088" y="3384380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4" name="object 16"/>
          <p:cNvSpPr txBox="1"/>
          <p:nvPr/>
        </p:nvSpPr>
        <p:spPr>
          <a:xfrm>
            <a:off x="13541263" y="3374082"/>
            <a:ext cx="321640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6" name="object 15"/>
          <p:cNvSpPr txBox="1"/>
          <p:nvPr/>
        </p:nvSpPr>
        <p:spPr>
          <a:xfrm>
            <a:off x="10062275" y="3922086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7" name="object 15"/>
          <p:cNvSpPr txBox="1"/>
          <p:nvPr/>
        </p:nvSpPr>
        <p:spPr>
          <a:xfrm>
            <a:off x="10091133" y="4406776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3554929" y="347067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13"/>
          <p:cNvSpPr txBox="1"/>
          <p:nvPr/>
        </p:nvSpPr>
        <p:spPr>
          <a:xfrm>
            <a:off x="1573001" y="4077035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1: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9" name="object 14"/>
          <p:cNvSpPr txBox="1"/>
          <p:nvPr/>
        </p:nvSpPr>
        <p:spPr>
          <a:xfrm>
            <a:off x="1573001" y="5992666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2: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40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134"/>
              </p:ext>
            </p:extLst>
          </p:nvPr>
        </p:nvGraphicFramePr>
        <p:xfrm>
          <a:off x="2739231" y="399269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73379"/>
              </p:ext>
            </p:extLst>
          </p:nvPr>
        </p:nvGraphicFramePr>
        <p:xfrm>
          <a:off x="2744175" y="5963558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85420" indent="0" algn="r" defTabSz="914400" eaLnBrk="1" fontAlgn="auto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1.0</a:t>
                      </a:r>
                      <a:endParaRPr lang="nb-NO" sz="2000" dirty="0" smtClean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lang="en-US"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1</a:t>
                      </a:r>
                      <a:r>
                        <a:rPr sz="2000" dirty="0" smtClean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 smtClean="0">
                          <a:solidFill>
                            <a:schemeClr val="tx1"/>
                          </a:solidFill>
                          <a:latin typeface="Lucida Console"/>
                          <a:cs typeface="Lucida Console"/>
                        </a:rPr>
                        <a:t>y</a:t>
                      </a:r>
                      <a:r>
                        <a:rPr lang="en-US" sz="2000" spc="10" dirty="0" smtClean="0">
                          <a:solidFill>
                            <a:schemeClr val="tx1"/>
                          </a:solidFill>
                          <a:latin typeface="Lucida Console"/>
                          <a:cs typeface="Lucida Console"/>
                        </a:rPr>
                        <a:t>2</a:t>
                      </a:r>
                      <a:r>
                        <a:rPr sz="2000" spc="10" dirty="0" smtClean="0">
                          <a:solidFill>
                            <a:schemeClr val="tx1"/>
                          </a:solidFill>
                          <a:latin typeface="Lucida Console"/>
                          <a:cs typeface="Lucida Console"/>
                        </a:rPr>
                        <a:t>:</a:t>
                      </a:r>
                      <a:endParaRPr sz="2000" dirty="0">
                        <a:solidFill>
                          <a:schemeClr val="tx1"/>
                        </a:solidFill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Lucida Console"/>
                          <a:cs typeface="Lucida Console"/>
                        </a:rPr>
                        <a:t>3</a:t>
                      </a:r>
                      <a:r>
                        <a:rPr sz="2000" dirty="0" smtClean="0">
                          <a:solidFill>
                            <a:schemeClr val="tx1"/>
                          </a:solidFill>
                          <a:latin typeface="Lucida Console"/>
                          <a:cs typeface="Lucida Console"/>
                        </a:rPr>
                        <a:t>.0</a:t>
                      </a:r>
                      <a:endParaRPr sz="2000" dirty="0">
                        <a:solidFill>
                          <a:schemeClr val="tx1"/>
                        </a:solidFill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2" name="object 38"/>
          <p:cNvSpPr txBox="1"/>
          <p:nvPr/>
        </p:nvSpPr>
        <p:spPr>
          <a:xfrm>
            <a:off x="2661894" y="8564541"/>
            <a:ext cx="4000956" cy="38693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1978" rIns="0" bIns="0" rtlCol="0">
            <a:spAutoFit/>
          </a:bodyPr>
          <a:lstStyle/>
          <a:p>
            <a:pPr marL="99503">
              <a:spcBef>
                <a:spcPts val="567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line2.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s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torage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y2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2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sz="4918" spc="-4" dirty="0">
                <a:solidFill>
                  <a:srgbClr val="8E8E93"/>
                </a:solidFill>
              </a:rPr>
              <a:t>Use </a:t>
            </a:r>
            <a:r>
              <a:rPr sz="4918" spc="-38" dirty="0">
                <a:solidFill>
                  <a:srgbClr val="8E8E93"/>
                </a:solidFill>
              </a:rPr>
              <a:t>a </a:t>
            </a:r>
            <a:r>
              <a:rPr sz="4918" spc="117" dirty="0">
                <a:solidFill>
                  <a:srgbClr val="8E8E93"/>
                </a:solidFill>
              </a:rPr>
              <a:t>reference </a:t>
            </a:r>
            <a:r>
              <a:rPr sz="4918" spc="275" dirty="0">
                <a:solidFill>
                  <a:srgbClr val="8E8E93"/>
                </a:solidFill>
              </a:rPr>
              <a:t>type </a:t>
            </a:r>
            <a:r>
              <a:rPr sz="4918" spc="167" dirty="0">
                <a:solidFill>
                  <a:srgbClr val="8E8E93"/>
                </a:solidFill>
              </a:rPr>
              <a:t>for</a:t>
            </a:r>
            <a:r>
              <a:rPr sz="4918" spc="-683" dirty="0">
                <a:solidFill>
                  <a:srgbClr val="8E8E93"/>
                </a:solidFill>
              </a:rPr>
              <a:t> </a:t>
            </a:r>
            <a:r>
              <a:rPr sz="4918" spc="142" dirty="0">
                <a:solidFill>
                  <a:srgbClr val="8E8E93"/>
                </a:solidFill>
              </a:rPr>
              <a:t>storage</a:t>
            </a:r>
            <a:endParaRPr sz="4918" dirty="0"/>
          </a:p>
        </p:txBody>
      </p:sp>
      <p:sp>
        <p:nvSpPr>
          <p:cNvPr id="3" name="object 3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60322" y="3864973"/>
            <a:ext cx="1503542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126495" y="4131150"/>
            <a:ext cx="14503573" cy="440376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24903" rIns="0" bIns="0" rtlCol="0">
            <a:spAutoFit/>
          </a:bodyPr>
          <a:lstStyle/>
          <a:p>
            <a:pPr marL="116969">
              <a:spcBef>
                <a:spcPts val="984"/>
              </a:spcBef>
              <a:tabLst>
                <a:tab pos="531865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r>
              <a:rPr sz="2042" spc="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977" y="4571564"/>
            <a:ext cx="8354744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marR="3934612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 dirty="0">
              <a:latin typeface="Lucida Console"/>
              <a:cs typeface="Lucida Console"/>
            </a:endParaRPr>
          </a:p>
          <a:p>
            <a:pPr marL="47317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977" y="6215676"/>
            <a:ext cx="7724407" cy="3770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170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47317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141845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99206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2026516"/>
          </a:xfrm>
        </p:spPr>
        <p:txBody>
          <a:bodyPr/>
          <a:lstStyle/>
          <a:p>
            <a:r>
              <a:rPr lang="en-US" dirty="0" smtClean="0"/>
              <a:t>Why should we understand the implementation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874" y="4065818"/>
            <a:ext cx="13152569" cy="5204951"/>
          </a:xfrm>
        </p:spPr>
        <p:txBody>
          <a:bodyPr/>
          <a:lstStyle/>
          <a:p>
            <a:pPr marL="952691" indent="-952691">
              <a:buFont typeface="Arial" charset="0"/>
              <a:buChar char="•"/>
            </a:pPr>
            <a:r>
              <a:rPr lang="en-US" sz="5001" dirty="0"/>
              <a:t>to understand the </a:t>
            </a:r>
            <a:r>
              <a:rPr lang="en-US" sz="5001" dirty="0" smtClean="0"/>
              <a:t>performance </a:t>
            </a:r>
          </a:p>
          <a:p>
            <a:pPr marL="1333767" lvl="1" indent="-952691">
              <a:buFont typeface="Arial" charset="0"/>
              <a:buChar char="•"/>
            </a:pPr>
            <a:r>
              <a:rPr lang="en-US" sz="3509" dirty="0" smtClean="0">
                <a:solidFill>
                  <a:schemeClr val="bg1"/>
                </a:solidFill>
              </a:rPr>
              <a:t>C++ vs Swift vs Objective-C</a:t>
            </a:r>
          </a:p>
          <a:p>
            <a:pPr marL="952691" indent="-952691">
              <a:buFont typeface="Arial" charset="0"/>
              <a:buChar char="•"/>
            </a:pPr>
            <a:r>
              <a:rPr lang="en-US" sz="5001" dirty="0" smtClean="0"/>
              <a:t>to avoid remembering the complex rules</a:t>
            </a:r>
          </a:p>
          <a:p>
            <a:pPr marL="1333767" lvl="2" indent="-952691">
              <a:buFont typeface="Arial" charset="0"/>
              <a:buChar char="•"/>
            </a:pPr>
            <a:r>
              <a:rPr lang="en-US" sz="3509" dirty="0">
                <a:solidFill>
                  <a:schemeClr val="bg1"/>
                </a:solidFill>
              </a:rPr>
              <a:t>C++ </a:t>
            </a:r>
            <a:r>
              <a:rPr lang="en-US" sz="3509" dirty="0" smtClean="0">
                <a:solidFill>
                  <a:schemeClr val="bg1"/>
                </a:solidFill>
              </a:rPr>
              <a:t>protocol extension method dispatch</a:t>
            </a:r>
            <a:endParaRPr lang="en-US" sz="3509" dirty="0">
              <a:solidFill>
                <a:schemeClr val="bg1"/>
              </a:solidFill>
            </a:endParaRPr>
          </a:p>
          <a:p>
            <a:pPr marL="952691" indent="-952691">
              <a:buFont typeface="Arial" charset="0"/>
              <a:buChar char="•"/>
            </a:pPr>
            <a:r>
              <a:rPr lang="en-US" sz="5001" dirty="0" smtClean="0"/>
              <a:t>To write safer code</a:t>
            </a:r>
          </a:p>
          <a:p>
            <a:pPr marL="1333768" lvl="3" indent="-952691">
              <a:buFont typeface="Arial" charset="0"/>
              <a:buChar char="•"/>
            </a:pPr>
            <a:r>
              <a:rPr lang="en-US" sz="3509" dirty="0" smtClean="0">
                <a:solidFill>
                  <a:schemeClr val="bg1"/>
                </a:solidFill>
              </a:rPr>
              <a:t>Prefer value type to reference type</a:t>
            </a:r>
            <a:endParaRPr lang="en-US" sz="3509" dirty="0">
              <a:solidFill>
                <a:schemeClr val="bg1"/>
              </a:solidFill>
            </a:endParaRPr>
          </a:p>
          <a:p>
            <a:pPr marL="952691" indent="-952691">
              <a:buFont typeface="Arial" charset="0"/>
              <a:buChar char="•"/>
            </a:pPr>
            <a:endParaRPr lang="en-US" sz="500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42" dirty="0"/>
              <a:t>Indirect </a:t>
            </a:r>
            <a:r>
              <a:rPr spc="129" dirty="0"/>
              <a:t>Storage </a:t>
            </a:r>
            <a:r>
              <a:rPr spc="471" dirty="0"/>
              <a:t>with</a:t>
            </a:r>
            <a:r>
              <a:rPr spc="-663" dirty="0"/>
              <a:t> </a:t>
            </a:r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sz="4918" spc="-4" dirty="0">
                <a:solidFill>
                  <a:srgbClr val="8E8E93"/>
                </a:solidFill>
              </a:rPr>
              <a:t>Use </a:t>
            </a:r>
            <a:r>
              <a:rPr sz="4918" spc="-38" dirty="0">
                <a:solidFill>
                  <a:srgbClr val="8E8E93"/>
                </a:solidFill>
              </a:rPr>
              <a:t>a </a:t>
            </a:r>
            <a:r>
              <a:rPr sz="4918" spc="117" dirty="0">
                <a:solidFill>
                  <a:srgbClr val="8E8E93"/>
                </a:solidFill>
              </a:rPr>
              <a:t>reference </a:t>
            </a:r>
            <a:r>
              <a:rPr sz="4918" spc="275" dirty="0">
                <a:solidFill>
                  <a:srgbClr val="8E8E93"/>
                </a:solidFill>
              </a:rPr>
              <a:t>type </a:t>
            </a:r>
            <a:r>
              <a:rPr sz="4918" spc="167" dirty="0">
                <a:solidFill>
                  <a:srgbClr val="8E8E93"/>
                </a:solidFill>
              </a:rPr>
              <a:t>for</a:t>
            </a:r>
            <a:r>
              <a:rPr sz="4918" spc="-683" dirty="0">
                <a:solidFill>
                  <a:srgbClr val="8E8E93"/>
                </a:solidFill>
              </a:rPr>
              <a:t> </a:t>
            </a:r>
            <a:r>
              <a:rPr sz="4918" spc="142" dirty="0">
                <a:solidFill>
                  <a:srgbClr val="8E8E93"/>
                </a:solidFill>
              </a:rPr>
              <a:t>storage</a:t>
            </a:r>
            <a:endParaRPr sz="4918"/>
          </a:p>
        </p:txBody>
      </p:sp>
      <p:sp>
        <p:nvSpPr>
          <p:cNvPr id="4" name="object 4"/>
          <p:cNvSpPr/>
          <p:nvPr/>
        </p:nvSpPr>
        <p:spPr>
          <a:xfrm>
            <a:off x="860322" y="4851136"/>
            <a:ext cx="1503542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47977" y="4082759"/>
            <a:ext cx="3625893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543" y="4260453"/>
            <a:ext cx="40985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>
              <a:tabLst>
                <a:tab pos="1576174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6495" y="5117314"/>
            <a:ext cx="14503573" cy="431825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6435" rIns="0" bIns="0" rtlCol="0">
            <a:spAutoFit/>
          </a:bodyPr>
          <a:lstStyle/>
          <a:p>
            <a:pPr marL="589610">
              <a:spcBef>
                <a:spcPts val="917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977" y="5726870"/>
            <a:ext cx="8354744" cy="4263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3170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473170" marR="4407252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418450" marR="624012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945810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725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42" dirty="0"/>
              <a:t>Indirect </a:t>
            </a:r>
            <a:r>
              <a:rPr spc="129" dirty="0"/>
              <a:t>Storage </a:t>
            </a:r>
            <a:r>
              <a:rPr spc="471" dirty="0"/>
              <a:t>with</a:t>
            </a:r>
            <a:r>
              <a:rPr spc="-663" dirty="0"/>
              <a:t> </a:t>
            </a:r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sz="4918" spc="283" dirty="0">
                <a:solidFill>
                  <a:srgbClr val="8E8E93"/>
                </a:solidFill>
              </a:rPr>
              <a:t>Implement</a:t>
            </a:r>
            <a:r>
              <a:rPr sz="4918" spc="-75" dirty="0">
                <a:solidFill>
                  <a:srgbClr val="8E8E93"/>
                </a:solidFill>
              </a:rPr>
              <a:t> </a:t>
            </a:r>
            <a:r>
              <a:rPr sz="4918" spc="242" dirty="0">
                <a:solidFill>
                  <a:srgbClr val="8E8E93"/>
                </a:solidFill>
              </a:rPr>
              <a:t>copy-on-write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1047254" y="4083431"/>
            <a:ext cx="14661819" cy="6109135"/>
          </a:xfrm>
          <a:custGeom>
            <a:avLst/>
            <a:gdLst/>
            <a:ahLst/>
            <a:cxnLst/>
            <a:rect l="l" t="t" r="r" b="b"/>
            <a:pathLst>
              <a:path w="17591405" h="7329805">
                <a:moveTo>
                  <a:pt x="0" y="0"/>
                </a:moveTo>
                <a:lnTo>
                  <a:pt x="17591087" y="0"/>
                </a:lnTo>
                <a:lnTo>
                  <a:pt x="1759108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60322" y="6845563"/>
            <a:ext cx="15035424" cy="2497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47977" y="4260453"/>
            <a:ext cx="36258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LineStorage {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543" y="4260453"/>
            <a:ext cx="409851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>
              <a:tabLst>
                <a:tab pos="1576174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	x2, y2: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r>
              <a:rPr sz="2042" spc="-46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7977" y="4749258"/>
            <a:ext cx="441394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 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1152" y="5726870"/>
            <a:ext cx="7881595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init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{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(),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())</a:t>
            </a:r>
            <a:r>
              <a:rPr sz="2042" spc="2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R="4407252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mutating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move()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6495" y="7111740"/>
            <a:ext cx="14503573" cy="1873645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77271" rIns="0" bIns="0" rtlCol="0">
            <a:spAutoFit/>
          </a:bodyPr>
          <a:lstStyle/>
          <a:p>
            <a:pPr marL="1062779">
              <a:spcBef>
                <a:spcPts val="608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if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!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isUniquelyReferencedNonObjc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53594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1062779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6277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start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7977" y="9148511"/>
            <a:ext cx="63086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3"/>
          <p:cNvSpPr/>
          <p:nvPr/>
        </p:nvSpPr>
        <p:spPr>
          <a:xfrm>
            <a:off x="14000412" y="3625171"/>
            <a:ext cx="2310177" cy="3291936"/>
          </a:xfrm>
          <a:custGeom>
            <a:avLst/>
            <a:gdLst/>
            <a:ahLst/>
            <a:cxnLst/>
            <a:rect l="l" t="t" r="r" b="b"/>
            <a:pathLst>
              <a:path w="2771775" h="3949700">
                <a:moveTo>
                  <a:pt x="0" y="0"/>
                </a:moveTo>
                <a:lnTo>
                  <a:pt x="2771486" y="0"/>
                </a:lnTo>
                <a:lnTo>
                  <a:pt x="2771486" y="3949293"/>
                </a:lnTo>
                <a:lnTo>
                  <a:pt x="0" y="39492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4"/>
          <p:cNvSpPr/>
          <p:nvPr/>
        </p:nvSpPr>
        <p:spPr>
          <a:xfrm>
            <a:off x="14153660" y="42334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5"/>
          <p:cNvSpPr txBox="1"/>
          <p:nvPr/>
        </p:nvSpPr>
        <p:spPr>
          <a:xfrm>
            <a:off x="14153660" y="3701124"/>
            <a:ext cx="2003741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14153660" y="476063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7"/>
          <p:cNvSpPr/>
          <p:nvPr/>
        </p:nvSpPr>
        <p:spPr>
          <a:xfrm>
            <a:off x="14153660" y="529039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8"/>
          <p:cNvSpPr/>
          <p:nvPr/>
        </p:nvSpPr>
        <p:spPr>
          <a:xfrm>
            <a:off x="14153660" y="58201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9"/>
          <p:cNvSpPr txBox="1"/>
          <p:nvPr/>
        </p:nvSpPr>
        <p:spPr>
          <a:xfrm>
            <a:off x="14193954" y="4304292"/>
            <a:ext cx="1963448" cy="1910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546"/>
              </a:spcBef>
            </a:pP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x1:</a:t>
            </a:r>
            <a:r>
              <a:rPr sz="2375" b="1" spc="-6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 </a:t>
            </a:r>
            <a:r>
              <a:rPr lang="en-US"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1</a:t>
            </a:r>
            <a:r>
              <a:rPr sz="2375" b="1" spc="17" dirty="0">
                <a:solidFill>
                  <a:srgbClr val="FFFFFF"/>
                </a:solidFill>
                <a:latin typeface="Lucida Sans Typewriter"/>
                <a:cs typeface="Lucida Sans Typewriter"/>
              </a:rPr>
              <a:t>.0</a:t>
            </a:r>
            <a:endParaRPr sz="2375" dirty="0">
              <a:latin typeface="Lucida Sans Typewriter"/>
              <a:cs typeface="Lucida Sans Typewriter"/>
            </a:endParaRPr>
          </a:p>
          <a:p>
            <a:pPr marL="10585">
              <a:spcBef>
                <a:spcPts val="14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14153660" y="6349908"/>
            <a:ext cx="2003741" cy="39014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154" rIns="0" bIns="0" rtlCol="0">
            <a:spAutoFit/>
          </a:bodyPr>
          <a:lstStyle/>
          <a:p>
            <a:pPr marL="50810">
              <a:spcBef>
                <a:spcPts val="5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.0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21"/>
          <p:cNvSpPr/>
          <p:nvPr/>
        </p:nvSpPr>
        <p:spPr>
          <a:xfrm>
            <a:off x="12863295" y="3946573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2"/>
          <p:cNvSpPr/>
          <p:nvPr/>
        </p:nvSpPr>
        <p:spPr>
          <a:xfrm>
            <a:off x="13927627" y="38889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32"/>
          <p:cNvSpPr/>
          <p:nvPr/>
        </p:nvSpPr>
        <p:spPr>
          <a:xfrm>
            <a:off x="13903725" y="4100354"/>
            <a:ext cx="108496" cy="128079"/>
          </a:xfrm>
          <a:custGeom>
            <a:avLst/>
            <a:gdLst/>
            <a:ahLst/>
            <a:cxnLst/>
            <a:rect l="l" t="t" r="r" b="b"/>
            <a:pathLst>
              <a:path w="130175" h="153670">
                <a:moveTo>
                  <a:pt x="112792" y="0"/>
                </a:moveTo>
                <a:lnTo>
                  <a:pt x="0" y="105619"/>
                </a:lnTo>
                <a:lnTo>
                  <a:pt x="129619" y="153607"/>
                </a:lnTo>
                <a:lnTo>
                  <a:pt x="1127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3"/>
          <p:cNvSpPr/>
          <p:nvPr/>
        </p:nvSpPr>
        <p:spPr>
          <a:xfrm>
            <a:off x="10981677" y="362517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7"/>
          <p:cNvSpPr/>
          <p:nvPr/>
        </p:nvSpPr>
        <p:spPr>
          <a:xfrm>
            <a:off x="11134924" y="370112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24" name="object 23"/>
          <p:cNvSpPr/>
          <p:nvPr/>
        </p:nvSpPr>
        <p:spPr>
          <a:xfrm>
            <a:off x="12780387" y="389857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6"/>
          <p:cNvSpPr/>
          <p:nvPr/>
        </p:nvSpPr>
        <p:spPr>
          <a:xfrm>
            <a:off x="11134924" y="423426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34"/>
          <p:cNvSpPr txBox="1"/>
          <p:nvPr/>
        </p:nvSpPr>
        <p:spPr>
          <a:xfrm>
            <a:off x="9886738" y="3698996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94866" y="478066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7"/>
          <p:cNvSpPr/>
          <p:nvPr/>
        </p:nvSpPr>
        <p:spPr>
          <a:xfrm>
            <a:off x="11070673" y="531291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7"/>
          <p:cNvSpPr/>
          <p:nvPr/>
        </p:nvSpPr>
        <p:spPr>
          <a:xfrm>
            <a:off x="11070673" y="58209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14"/>
          <p:cNvSpPr/>
          <p:nvPr/>
        </p:nvSpPr>
        <p:spPr>
          <a:xfrm>
            <a:off x="12811298" y="3941027"/>
            <a:ext cx="1077553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5706" y="0"/>
                </a:lnTo>
                <a:lnTo>
                  <a:pt x="1276997" y="0"/>
                </a:lnTo>
                <a:lnTo>
                  <a:pt x="129270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15"/>
          <p:cNvSpPr txBox="1"/>
          <p:nvPr/>
        </p:nvSpPr>
        <p:spPr>
          <a:xfrm>
            <a:off x="11225392" y="3756459"/>
            <a:ext cx="1426679" cy="3858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0920" rIns="0" bIns="0" rtlCol="0">
            <a:spAutoFit/>
          </a:bodyPr>
          <a:lstStyle/>
          <a:p>
            <a:pPr marL="50810">
              <a:spcBef>
                <a:spcPts val="558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storage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11466211" y="3075984"/>
            <a:ext cx="1207942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16"/>
          <p:cNvSpPr txBox="1"/>
          <p:nvPr/>
        </p:nvSpPr>
        <p:spPr>
          <a:xfrm>
            <a:off x="14119954" y="3097200"/>
            <a:ext cx="1207942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4771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29" dirty="0"/>
              <a:t>Copy-on-Write</a:t>
            </a:r>
          </a:p>
          <a:p>
            <a:pPr marL="44988">
              <a:spcBef>
                <a:spcPts val="567"/>
              </a:spcBef>
            </a:pPr>
            <a:r>
              <a:rPr lang="en-US" sz="4918" spc="142" dirty="0" smtClean="0">
                <a:solidFill>
                  <a:srgbClr val="8E8E93"/>
                </a:solidFill>
              </a:rPr>
              <a:t>Data structures in swift standard library</a:t>
            </a:r>
            <a:endParaRPr sz="4918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04874" y="4065818"/>
            <a:ext cx="13152569" cy="28153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92" b="0" i="0">
                <a:solidFill>
                  <a:schemeClr val="bg1"/>
                </a:solidFill>
                <a:latin typeface="Arial Narrow"/>
                <a:ea typeface="+mn-ea"/>
                <a:cs typeface="Arial Narrow"/>
              </a:defRPr>
            </a:lvl1pPr>
            <a:lvl2pPr marL="381076">
              <a:defRPr>
                <a:latin typeface="+mn-lt"/>
                <a:ea typeface="+mn-ea"/>
                <a:cs typeface="+mn-cs"/>
              </a:defRPr>
            </a:lvl2pPr>
            <a:lvl3pPr marL="762152">
              <a:defRPr>
                <a:latin typeface="+mn-lt"/>
                <a:ea typeface="+mn-ea"/>
                <a:cs typeface="+mn-cs"/>
              </a:defRPr>
            </a:lvl3pPr>
            <a:lvl4pPr marL="1143229">
              <a:defRPr>
                <a:latin typeface="+mn-lt"/>
                <a:ea typeface="+mn-ea"/>
                <a:cs typeface="+mn-cs"/>
              </a:defRPr>
            </a:lvl4pPr>
            <a:lvl5pPr marL="1524305">
              <a:defRPr>
                <a:latin typeface="+mn-lt"/>
                <a:ea typeface="+mn-ea"/>
                <a:cs typeface="+mn-cs"/>
              </a:defRPr>
            </a:lvl5pPr>
            <a:lvl6pPr marL="1905381">
              <a:defRPr>
                <a:latin typeface="+mn-lt"/>
                <a:ea typeface="+mn-ea"/>
                <a:cs typeface="+mn-cs"/>
              </a:defRPr>
            </a:lvl6pPr>
            <a:lvl7pPr marL="2286457">
              <a:defRPr>
                <a:latin typeface="+mn-lt"/>
                <a:ea typeface="+mn-ea"/>
                <a:cs typeface="+mn-cs"/>
              </a:defRPr>
            </a:lvl7pPr>
            <a:lvl8pPr marL="2667533">
              <a:defRPr>
                <a:latin typeface="+mn-lt"/>
                <a:ea typeface="+mn-ea"/>
                <a:cs typeface="+mn-cs"/>
              </a:defRPr>
            </a:lvl8pPr>
            <a:lvl9pPr marL="3048610">
              <a:defRPr>
                <a:latin typeface="+mn-lt"/>
                <a:ea typeface="+mn-ea"/>
                <a:cs typeface="+mn-cs"/>
              </a:defRPr>
            </a:lvl9pPr>
          </a:lstStyle>
          <a:p>
            <a:pPr marL="952691" indent="-952691">
              <a:buFont typeface="Arial" charset="0"/>
              <a:buChar char="•"/>
            </a:pPr>
            <a:r>
              <a:rPr lang="en-US" sz="5001" kern="0" dirty="0" smtClean="0"/>
              <a:t>String</a:t>
            </a:r>
          </a:p>
          <a:p>
            <a:pPr marL="952691" indent="-952691">
              <a:buFont typeface="Arial" charset="0"/>
              <a:buChar char="•"/>
            </a:pPr>
            <a:r>
              <a:rPr lang="en-US" sz="5001" kern="0" dirty="0" smtClean="0"/>
              <a:t>Array</a:t>
            </a:r>
          </a:p>
          <a:p>
            <a:pPr marL="952691" indent="-952691">
              <a:buFont typeface="Arial" charset="0"/>
              <a:buChar char="•"/>
            </a:pPr>
            <a:r>
              <a:rPr lang="en-US" sz="5001" kern="0" dirty="0" smtClean="0"/>
              <a:t>Dictionary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589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8" y="5366780"/>
            <a:ext cx="6406045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479" dirty="0"/>
              <a:t>Method</a:t>
            </a:r>
            <a:r>
              <a:rPr sz="7418" spc="-150" dirty="0"/>
              <a:t> </a:t>
            </a:r>
            <a:r>
              <a:rPr sz="7418" spc="225" dirty="0"/>
              <a:t>Dispatch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13665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-458" dirty="0">
                <a:solidFill>
                  <a:srgbClr val="8E8E93"/>
                </a:solidFill>
                <a:latin typeface="Arial Narrow"/>
                <a:cs typeface="Arial Narrow"/>
              </a:rPr>
              <a:t>S</a:t>
            </a:r>
            <a:r>
              <a:rPr sz="4918" spc="113" dirty="0">
                <a:solidFill>
                  <a:srgbClr val="8E8E93"/>
                </a:solidFill>
                <a:latin typeface="Arial Narrow"/>
                <a:cs typeface="Arial Narrow"/>
              </a:rPr>
              <a:t>t</a:t>
            </a:r>
            <a:r>
              <a:rPr sz="4918" spc="204" dirty="0">
                <a:solidFill>
                  <a:srgbClr val="8E8E93"/>
                </a:solidFill>
                <a:latin typeface="Arial Narrow"/>
                <a:cs typeface="Arial Narrow"/>
              </a:rPr>
              <a:t>a</a:t>
            </a:r>
            <a:r>
              <a:rPr sz="4918" spc="208" dirty="0">
                <a:solidFill>
                  <a:srgbClr val="8E8E93"/>
                </a:solidFill>
                <a:latin typeface="Arial Narrow"/>
                <a:cs typeface="Arial Narrow"/>
              </a:rPr>
              <a:t>tic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61364"/>
            <a:ext cx="7565632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Jump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directly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run </a:t>
            </a:r>
            <a:r>
              <a:rPr sz="3292" spc="196" dirty="0">
                <a:solidFill>
                  <a:srgbClr val="FFFFFF"/>
                </a:solidFill>
                <a:latin typeface="Arial Narrow"/>
                <a:cs typeface="Arial Narrow"/>
              </a:rPr>
              <a:t>time  </a:t>
            </a:r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Candidate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inlining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other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optimizations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94802" y="2988177"/>
            <a:ext cx="261979" cy="261979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63" y="0"/>
                </a:moveTo>
                <a:lnTo>
                  <a:pt x="107420" y="8007"/>
                </a:lnTo>
                <a:lnTo>
                  <a:pt x="64304" y="30304"/>
                </a:lnTo>
                <a:lnTo>
                  <a:pt x="30304" y="64304"/>
                </a:lnTo>
                <a:lnTo>
                  <a:pt x="8007" y="107420"/>
                </a:lnTo>
                <a:lnTo>
                  <a:pt x="0" y="157063"/>
                </a:lnTo>
                <a:lnTo>
                  <a:pt x="8007" y="206706"/>
                </a:lnTo>
                <a:lnTo>
                  <a:pt x="30304" y="249821"/>
                </a:lnTo>
                <a:lnTo>
                  <a:pt x="64304" y="283821"/>
                </a:lnTo>
                <a:lnTo>
                  <a:pt x="107420" y="306119"/>
                </a:lnTo>
                <a:lnTo>
                  <a:pt x="157063" y="314126"/>
                </a:lnTo>
                <a:lnTo>
                  <a:pt x="206706" y="306119"/>
                </a:lnTo>
                <a:lnTo>
                  <a:pt x="249821" y="283821"/>
                </a:lnTo>
                <a:lnTo>
                  <a:pt x="283821" y="249821"/>
                </a:lnTo>
                <a:lnTo>
                  <a:pt x="306119" y="206706"/>
                </a:lnTo>
                <a:lnTo>
                  <a:pt x="314126" y="157063"/>
                </a:lnTo>
                <a:lnTo>
                  <a:pt x="306119" y="107420"/>
                </a:lnTo>
                <a:lnTo>
                  <a:pt x="283821" y="64304"/>
                </a:lnTo>
                <a:lnTo>
                  <a:pt x="249821" y="30304"/>
                </a:lnTo>
                <a:lnTo>
                  <a:pt x="206706" y="8007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155771" y="2363289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1366524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-458" dirty="0">
                <a:solidFill>
                  <a:srgbClr val="8E8E93"/>
                </a:solidFill>
                <a:latin typeface="Arial Narrow"/>
                <a:cs typeface="Arial Narrow"/>
              </a:rPr>
              <a:t>S</a:t>
            </a:r>
            <a:r>
              <a:rPr sz="4918" spc="113" dirty="0">
                <a:solidFill>
                  <a:srgbClr val="8E8E93"/>
                </a:solidFill>
                <a:latin typeface="Arial Narrow"/>
                <a:cs typeface="Arial Narrow"/>
              </a:rPr>
              <a:t>t</a:t>
            </a:r>
            <a:r>
              <a:rPr sz="4918" spc="204" dirty="0">
                <a:solidFill>
                  <a:srgbClr val="8E8E93"/>
                </a:solidFill>
                <a:latin typeface="Arial Narrow"/>
                <a:cs typeface="Arial Narrow"/>
              </a:rPr>
              <a:t>a</a:t>
            </a:r>
            <a:r>
              <a:rPr sz="4918" spc="208" dirty="0">
                <a:solidFill>
                  <a:srgbClr val="8E8E93"/>
                </a:solidFill>
                <a:latin typeface="Arial Narrow"/>
                <a:cs typeface="Arial Narrow"/>
              </a:rPr>
              <a:t>tic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61364"/>
            <a:ext cx="7565632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Jump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directly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run </a:t>
            </a:r>
            <a:r>
              <a:rPr sz="3292" spc="196" dirty="0">
                <a:solidFill>
                  <a:srgbClr val="FFFFFF"/>
                </a:solidFill>
                <a:latin typeface="Arial Narrow"/>
                <a:cs typeface="Arial Narrow"/>
              </a:rPr>
              <a:t>time  </a:t>
            </a:r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Candidate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inlining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other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optimizations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94802" y="2988177"/>
            <a:ext cx="261979" cy="261979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63" y="0"/>
                </a:moveTo>
                <a:lnTo>
                  <a:pt x="107420" y="8007"/>
                </a:lnTo>
                <a:lnTo>
                  <a:pt x="64304" y="30304"/>
                </a:lnTo>
                <a:lnTo>
                  <a:pt x="30304" y="64304"/>
                </a:lnTo>
                <a:lnTo>
                  <a:pt x="8007" y="107420"/>
                </a:lnTo>
                <a:lnTo>
                  <a:pt x="0" y="157063"/>
                </a:lnTo>
                <a:lnTo>
                  <a:pt x="8007" y="206706"/>
                </a:lnTo>
                <a:lnTo>
                  <a:pt x="30304" y="249821"/>
                </a:lnTo>
                <a:lnTo>
                  <a:pt x="64304" y="283821"/>
                </a:lnTo>
                <a:lnTo>
                  <a:pt x="107420" y="306119"/>
                </a:lnTo>
                <a:lnTo>
                  <a:pt x="157063" y="314126"/>
                </a:lnTo>
                <a:lnTo>
                  <a:pt x="206706" y="306119"/>
                </a:lnTo>
                <a:lnTo>
                  <a:pt x="249821" y="283821"/>
                </a:lnTo>
                <a:lnTo>
                  <a:pt x="283821" y="249821"/>
                </a:lnTo>
                <a:lnTo>
                  <a:pt x="306119" y="206706"/>
                </a:lnTo>
                <a:lnTo>
                  <a:pt x="314126" y="157063"/>
                </a:lnTo>
                <a:lnTo>
                  <a:pt x="306119" y="107420"/>
                </a:lnTo>
                <a:lnTo>
                  <a:pt x="283821" y="64304"/>
                </a:lnTo>
                <a:lnTo>
                  <a:pt x="249821" y="30304"/>
                </a:lnTo>
                <a:lnTo>
                  <a:pt x="206706" y="8007"/>
                </a:lnTo>
                <a:lnTo>
                  <a:pt x="157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155771" y="2363289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3"/>
          <p:cNvSpPr txBox="1"/>
          <p:nvPr/>
        </p:nvSpPr>
        <p:spPr>
          <a:xfrm>
            <a:off x="1096213" y="7874358"/>
            <a:ext cx="7278779" cy="21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Look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42" dirty="0">
                <a:solidFill>
                  <a:srgbClr val="FFFFFF"/>
                </a:solidFill>
                <a:latin typeface="Arial Narrow"/>
                <a:cs typeface="Arial Narrow"/>
              </a:rPr>
              <a:t>up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run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96" dirty="0">
                <a:solidFill>
                  <a:srgbClr val="FFFFFF"/>
                </a:solidFill>
                <a:latin typeface="Arial Narrow"/>
                <a:cs typeface="Arial Narrow"/>
              </a:rPr>
              <a:t>time 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Then </a:t>
            </a:r>
            <a:r>
              <a:rPr sz="3292" spc="246" dirty="0">
                <a:solidFill>
                  <a:srgbClr val="FFFFFF"/>
                </a:solidFill>
                <a:latin typeface="Arial Narrow"/>
                <a:cs typeface="Arial Narrow"/>
              </a:rPr>
              <a:t>jump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52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-521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 smtClean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 dirty="0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Prevents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inlining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other</a:t>
            </a:r>
            <a:r>
              <a:rPr sz="3292" spc="-4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optimizations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1087486" y="6511925"/>
            <a:ext cx="2222322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333" dirty="0">
                <a:solidFill>
                  <a:srgbClr val="8E8E93"/>
                </a:solidFill>
                <a:latin typeface="Arial Narrow"/>
                <a:cs typeface="Arial Narrow"/>
              </a:rPr>
              <a:t>D</a:t>
            </a:r>
            <a:r>
              <a:rPr sz="4918" spc="217" dirty="0">
                <a:solidFill>
                  <a:srgbClr val="8E8E93"/>
                </a:solidFill>
                <a:latin typeface="Arial Narrow"/>
                <a:cs typeface="Arial Narrow"/>
              </a:rPr>
              <a:t>ynamic</a:t>
            </a:r>
            <a:endParaRPr sz="4918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816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62831" y="7983328"/>
            <a:ext cx="59563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Point3D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-29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z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21"/>
          <p:cNvSpPr txBox="1"/>
          <p:nvPr/>
        </p:nvSpPr>
        <p:spPr>
          <a:xfrm flipH="1">
            <a:off x="952128" y="9421961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6205916" y="6470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09583" y="892170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6247372" y="8921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Point3D.draw()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09" y="-1"/>
            <a:ext cx="4425422" cy="12559103"/>
          </a:xfrm>
          <a:prstGeom prst="rect">
            <a:avLst/>
          </a:prstGeom>
        </p:spPr>
      </p:pic>
      <p:sp>
        <p:nvSpPr>
          <p:cNvPr id="31" name="object 59"/>
          <p:cNvSpPr/>
          <p:nvPr/>
        </p:nvSpPr>
        <p:spPr>
          <a:xfrm rot="3297394" flipV="1">
            <a:off x="4938141" y="6934971"/>
            <a:ext cx="9530131" cy="606373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59"/>
          <p:cNvSpPr/>
          <p:nvPr/>
        </p:nvSpPr>
        <p:spPr>
          <a:xfrm rot="2766482" flipV="1">
            <a:off x="6579435" y="9326932"/>
            <a:ext cx="6709794" cy="70066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59"/>
          <p:cNvSpPr/>
          <p:nvPr/>
        </p:nvSpPr>
        <p:spPr>
          <a:xfrm rot="1737806" flipV="1">
            <a:off x="7222020" y="10514459"/>
            <a:ext cx="5321300" cy="250957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77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62831" y="7983328"/>
            <a:ext cx="59563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Point3D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-29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z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21"/>
          <p:cNvSpPr txBox="1"/>
          <p:nvPr/>
        </p:nvSpPr>
        <p:spPr>
          <a:xfrm flipH="1">
            <a:off x="952128" y="9421961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103765" y="646405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09583" y="892170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6247372" y="8921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Point3D.draw()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275642" y="209627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9063831" y="209627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1112941" y="20962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12216407" y="20962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275642" y="259372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586" y="4606925"/>
            <a:ext cx="160020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71226" y="2813784"/>
            <a:ext cx="1582435" cy="289478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8"/>
          <p:cNvSpPr txBox="1"/>
          <p:nvPr/>
        </p:nvSpPr>
        <p:spPr>
          <a:xfrm>
            <a:off x="8568996" y="57963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9357185" y="579633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0" name="object 10"/>
          <p:cNvSpPr txBox="1"/>
          <p:nvPr/>
        </p:nvSpPr>
        <p:spPr>
          <a:xfrm>
            <a:off x="11406295" y="5796336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12509761" y="579633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8568996" y="6293782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959460" y="6479664"/>
            <a:ext cx="1935554" cy="285677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0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62831" y="7983328"/>
            <a:ext cx="59563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Point3D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-29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z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21"/>
          <p:cNvSpPr txBox="1"/>
          <p:nvPr/>
        </p:nvSpPr>
        <p:spPr>
          <a:xfrm flipH="1">
            <a:off x="952128" y="9421961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103765" y="646405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09583" y="892170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6247372" y="8921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Point3D.draw()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275642" y="209627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9063831" y="209627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1112941" y="20962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12216407" y="20962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275642" y="259372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586" y="4606925"/>
            <a:ext cx="160020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71226" y="2813784"/>
            <a:ext cx="1582435" cy="289478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8"/>
          <p:cNvSpPr txBox="1"/>
          <p:nvPr/>
        </p:nvSpPr>
        <p:spPr>
          <a:xfrm>
            <a:off x="8568996" y="57963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9357185" y="579633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0" name="object 10"/>
          <p:cNvSpPr txBox="1"/>
          <p:nvPr/>
        </p:nvSpPr>
        <p:spPr>
          <a:xfrm>
            <a:off x="11406295" y="5796336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12509761" y="579633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8568996" y="6293782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59460" y="6479664"/>
            <a:ext cx="1935554" cy="285677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365825" y="6699824"/>
            <a:ext cx="2698006" cy="2076032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103765" y="646405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275642" y="209627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9063831" y="209627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1112941" y="20962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12216407" y="20962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275642" y="259372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586" y="4606925"/>
            <a:ext cx="160020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71226" y="2813784"/>
            <a:ext cx="1582435" cy="289478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8"/>
          <p:cNvSpPr txBox="1"/>
          <p:nvPr/>
        </p:nvSpPr>
        <p:spPr>
          <a:xfrm>
            <a:off x="8568996" y="57963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9357185" y="579633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0" name="object 10"/>
          <p:cNvSpPr txBox="1"/>
          <p:nvPr/>
        </p:nvSpPr>
        <p:spPr>
          <a:xfrm>
            <a:off x="11406295" y="5796336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12509761" y="579633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8568996" y="6293782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59460" y="6479664"/>
            <a:ext cx="1935554" cy="285677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726763"/>
            <a:ext cx="8891404" cy="86766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36669" y="452153"/>
            <a:ext cx="14682725" cy="2026709"/>
          </a:xfrm>
        </p:spPr>
        <p:txBody>
          <a:bodyPr/>
          <a:lstStyle/>
          <a:p>
            <a:r>
              <a:rPr lang="en-US" dirty="0"/>
              <a:t>Why should we understand the implementation ?</a:t>
            </a:r>
          </a:p>
        </p:txBody>
      </p:sp>
    </p:spTree>
    <p:extLst>
      <p:ext uri="{BB962C8B-B14F-4D97-AF65-F5344CB8AC3E}">
        <p14:creationId xmlns:p14="http://schemas.microsoft.com/office/powerpoint/2010/main" val="10529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/>
              <a:t>Dispatch</a:t>
            </a: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62831" y="7983328"/>
            <a:ext cx="59563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Point3D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-29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z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21"/>
          <p:cNvSpPr txBox="1"/>
          <p:nvPr/>
        </p:nvSpPr>
        <p:spPr>
          <a:xfrm flipH="1">
            <a:off x="952128" y="9421961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103765" y="646405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09583" y="892170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6247372" y="8921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Point3D.draw()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275642" y="209627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9063831" y="209627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1112941" y="20962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12216407" y="20962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275642" y="259372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586" y="4606925"/>
            <a:ext cx="160020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71226" y="2813784"/>
            <a:ext cx="1582435" cy="289478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8"/>
          <p:cNvSpPr txBox="1"/>
          <p:nvPr/>
        </p:nvSpPr>
        <p:spPr>
          <a:xfrm>
            <a:off x="8568996" y="57963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9357185" y="579633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0" name="object 10"/>
          <p:cNvSpPr txBox="1"/>
          <p:nvPr/>
        </p:nvSpPr>
        <p:spPr>
          <a:xfrm>
            <a:off x="11406295" y="5796336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12509761" y="579633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8568996" y="6293782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59460" y="6479664"/>
            <a:ext cx="1935554" cy="285677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365825" y="6699824"/>
            <a:ext cx="2698006" cy="2076032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79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433" dirty="0"/>
              <a:t>Method</a:t>
            </a:r>
            <a:r>
              <a:rPr spc="-163" dirty="0"/>
              <a:t> </a:t>
            </a:r>
            <a:r>
              <a:rPr spc="204" dirty="0" smtClean="0"/>
              <a:t>Dispatch</a:t>
            </a:r>
            <a:r>
              <a:rPr lang="en-US" spc="204" dirty="0" smtClean="0"/>
              <a:t>     </a:t>
            </a:r>
            <a:r>
              <a:rPr lang="en-US" sz="4800" spc="204" dirty="0" smtClean="0">
                <a:solidFill>
                  <a:schemeClr val="bg2">
                    <a:lumMod val="90000"/>
                  </a:schemeClr>
                </a:solidFill>
              </a:rPr>
              <a:t>(inline)</a:t>
            </a:r>
            <a:endParaRPr sz="4800" spc="204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" name="object 7"/>
          <p:cNvSpPr txBox="1"/>
          <p:nvPr/>
        </p:nvSpPr>
        <p:spPr>
          <a:xfrm>
            <a:off x="2110146" y="257575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267783" y="3064557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1006679" y="2086944"/>
            <a:ext cx="3408951" cy="228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1070581" y="5498992"/>
            <a:ext cx="2430649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17"/>
          <p:cNvSpPr txBox="1"/>
          <p:nvPr/>
        </p:nvSpPr>
        <p:spPr>
          <a:xfrm>
            <a:off x="2982816" y="5992396"/>
            <a:ext cx="1891540" cy="436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1543495" y="665429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5390630" y="2878222"/>
            <a:ext cx="20586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19"/>
          <p:cNvSpPr txBox="1"/>
          <p:nvPr/>
        </p:nvSpPr>
        <p:spPr>
          <a:xfrm>
            <a:off x="1062831" y="7983328"/>
            <a:ext cx="59563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Point3D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-29" dirty="0" smtClean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z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</a:p>
        </p:txBody>
      </p:sp>
      <p:sp>
        <p:nvSpPr>
          <p:cNvPr id="32" name="object 21"/>
          <p:cNvSpPr txBox="1"/>
          <p:nvPr/>
        </p:nvSpPr>
        <p:spPr>
          <a:xfrm flipH="1">
            <a:off x="1070581" y="7238157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3" name="object 21"/>
          <p:cNvSpPr txBox="1"/>
          <p:nvPr/>
        </p:nvSpPr>
        <p:spPr>
          <a:xfrm flipH="1">
            <a:off x="952128" y="9421961"/>
            <a:ext cx="12300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5" name="object 2"/>
          <p:cNvSpPr txBox="1"/>
          <p:nvPr/>
        </p:nvSpPr>
        <p:spPr>
          <a:xfrm>
            <a:off x="5103765" y="646405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Point.draw</a:t>
            </a: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18"/>
          <p:cNvSpPr txBox="1"/>
          <p:nvPr/>
        </p:nvSpPr>
        <p:spPr>
          <a:xfrm>
            <a:off x="1509583" y="892170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6247372" y="8921705"/>
            <a:ext cx="2287214" cy="8275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lang="en-US" sz="2400" spc="142" dirty="0" smtClean="0">
                <a:solidFill>
                  <a:srgbClr val="FFFFFF"/>
                </a:solidFill>
                <a:latin typeface="Arial Narrow"/>
                <a:cs typeface="Arial Narrow"/>
              </a:rPr>
              <a:t>Point3D.draw()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8275642" y="209627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9063831" y="2096274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10"/>
          <p:cNvSpPr txBox="1"/>
          <p:nvPr/>
        </p:nvSpPr>
        <p:spPr>
          <a:xfrm>
            <a:off x="11112941" y="20962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11"/>
          <p:cNvSpPr txBox="1"/>
          <p:nvPr/>
        </p:nvSpPr>
        <p:spPr>
          <a:xfrm>
            <a:off x="12216407" y="20962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14"/>
          <p:cNvSpPr txBox="1"/>
          <p:nvPr/>
        </p:nvSpPr>
        <p:spPr>
          <a:xfrm>
            <a:off x="8275642" y="2593720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3586" y="4606925"/>
            <a:ext cx="16002000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071226" y="2813784"/>
            <a:ext cx="1582435" cy="289478"/>
          </a:xfrm>
          <a:prstGeom prst="straightConnector1">
            <a:avLst/>
          </a:prstGeom>
          <a:ln w="603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8"/>
          <p:cNvSpPr txBox="1"/>
          <p:nvPr/>
        </p:nvSpPr>
        <p:spPr>
          <a:xfrm>
            <a:off x="8568996" y="57963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8" name="object 9"/>
          <p:cNvSpPr txBox="1"/>
          <p:nvPr/>
        </p:nvSpPr>
        <p:spPr>
          <a:xfrm>
            <a:off x="9357185" y="579633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drawAPoint(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_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0" name="object 10"/>
          <p:cNvSpPr txBox="1"/>
          <p:nvPr/>
        </p:nvSpPr>
        <p:spPr>
          <a:xfrm>
            <a:off x="11406295" y="5796336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11"/>
          <p:cNvSpPr txBox="1"/>
          <p:nvPr/>
        </p:nvSpPr>
        <p:spPr>
          <a:xfrm>
            <a:off x="12509761" y="579633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4"/>
          <p:cNvSpPr txBox="1"/>
          <p:nvPr/>
        </p:nvSpPr>
        <p:spPr>
          <a:xfrm>
            <a:off x="8568996" y="6293782"/>
            <a:ext cx="2384272" cy="795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 err="1" smtClean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59460" y="6479664"/>
            <a:ext cx="1935554" cy="285677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365825" y="6699824"/>
            <a:ext cx="2698006" cy="2076032"/>
          </a:xfrm>
          <a:prstGeom prst="straightConnector1">
            <a:avLst/>
          </a:prstGeom>
          <a:ln w="6032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3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43"/>
          <p:cNvSpPr/>
          <p:nvPr/>
        </p:nvSpPr>
        <p:spPr>
          <a:xfrm>
            <a:off x="8736106" y="6690654"/>
            <a:ext cx="2903683" cy="2897887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845171" y="8647668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{}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0523" y="4423028"/>
            <a:ext cx="189207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2178" y="4423028"/>
            <a:ext cx="18915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194" indent="-15772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3436" y="5578335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0522" y="6067142"/>
            <a:ext cx="4571664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29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 x2, y2: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3436" y="7533559"/>
            <a:ext cx="40985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 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29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0522" y="8022364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1345" y="8913845"/>
            <a:ext cx="7148054" cy="39655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81505" rIns="0" bIns="0" rtlCol="0">
            <a:spAutoFit/>
          </a:bodyPr>
          <a:lstStyle/>
          <a:p>
            <a:pPr marL="114323">
              <a:spcBef>
                <a:spcPts val="642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0523" y="9488519"/>
            <a:ext cx="315274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3437" y="9977325"/>
            <a:ext cx="126120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30522" y="1046613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799234" y="4632261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3004188" y="4634442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3080463" y="4710394"/>
            <a:ext cx="1079141" cy="491144"/>
          </a:xfrm>
          <a:custGeom>
            <a:avLst/>
            <a:gdLst/>
            <a:ahLst/>
            <a:cxnLst/>
            <a:rect l="l" t="t" r="r" b="b"/>
            <a:pathLst>
              <a:path w="1294765" h="589279">
                <a:moveTo>
                  <a:pt x="0" y="0"/>
                </a:moveTo>
                <a:lnTo>
                  <a:pt x="1294473" y="0"/>
                </a:lnTo>
                <a:lnTo>
                  <a:pt x="1294473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3080463" y="4710394"/>
            <a:ext cx="1079141" cy="353265"/>
          </a:xfrm>
          <a:prstGeom prst="rect">
            <a:avLst/>
          </a:prstGeom>
        </p:spPr>
        <p:txBody>
          <a:bodyPr vert="horz" wrap="square" lIns="0" tIns="38635" rIns="0" bIns="0" rtlCol="0">
            <a:spAutoFit/>
          </a:bodyPr>
          <a:lstStyle/>
          <a:p>
            <a:pPr marL="53457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d[0]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213679" y="4633421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4291000" y="4710404"/>
            <a:ext cx="1093960" cy="498024"/>
          </a:xfrm>
          <a:custGeom>
            <a:avLst/>
            <a:gdLst/>
            <a:ahLst/>
            <a:cxnLst/>
            <a:rect l="l" t="t" r="r" b="b"/>
            <a:pathLst>
              <a:path w="1312544" h="597535">
                <a:moveTo>
                  <a:pt x="0" y="0"/>
                </a:moveTo>
                <a:lnTo>
                  <a:pt x="1311960" y="0"/>
                </a:lnTo>
                <a:lnTo>
                  <a:pt x="1311960" y="596945"/>
                </a:lnTo>
                <a:lnTo>
                  <a:pt x="0" y="596945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4291000" y="4710404"/>
            <a:ext cx="1093960" cy="353265"/>
          </a:xfrm>
          <a:prstGeom prst="rect">
            <a:avLst/>
          </a:prstGeom>
        </p:spPr>
        <p:txBody>
          <a:bodyPr vert="horz" wrap="square" lIns="0" tIns="38635" rIns="0" bIns="0" rtlCol="0">
            <a:spAutoFit/>
          </a:bodyPr>
          <a:lstStyle/>
          <a:p>
            <a:pPr marL="56103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d[1]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119836" y="4088291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9344883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[Drawable]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85477" y="470001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0865607" y="4960706"/>
            <a:ext cx="787524" cy="0"/>
          </a:xfrm>
          <a:custGeom>
            <a:avLst/>
            <a:gdLst/>
            <a:ahLst/>
            <a:cxnLst/>
            <a:rect l="l" t="t" r="r" b="b"/>
            <a:pathLst>
              <a:path w="944880">
                <a:moveTo>
                  <a:pt x="0" y="0"/>
                </a:moveTo>
                <a:lnTo>
                  <a:pt x="15706" y="0"/>
                </a:lnTo>
                <a:lnTo>
                  <a:pt x="928924" y="0"/>
                </a:lnTo>
                <a:lnTo>
                  <a:pt x="94463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1639789" y="490310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0782700" y="491270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1875510" y="4708222"/>
            <a:ext cx="1079141" cy="350542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18552" rIns="0" bIns="0" rtlCol="0">
            <a:spAutoFit/>
          </a:bodyPr>
          <a:lstStyle/>
          <a:p>
            <a:pPr marL="53985">
              <a:spcBef>
                <a:spcPts val="934"/>
              </a:spcBef>
            </a:pPr>
            <a:r>
              <a:rPr sz="1500" spc="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500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83894" y="4980639"/>
            <a:ext cx="0" cy="846271"/>
          </a:xfrm>
          <a:custGeom>
            <a:avLst/>
            <a:gdLst/>
            <a:ahLst/>
            <a:cxnLst/>
            <a:rect l="l" t="t" r="r" b="b"/>
            <a:pathLst>
              <a:path h="1015364">
                <a:moveTo>
                  <a:pt x="0" y="0"/>
                </a:moveTo>
                <a:lnTo>
                  <a:pt x="0" y="101474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935894" y="489773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5218694" y="4980647"/>
            <a:ext cx="0" cy="1321009"/>
          </a:xfrm>
          <a:custGeom>
            <a:avLst/>
            <a:gdLst/>
            <a:ahLst/>
            <a:cxnLst/>
            <a:rect l="l" t="t" r="r" b="b"/>
            <a:pathLst>
              <a:path h="1584960">
                <a:moveTo>
                  <a:pt x="0" y="0"/>
                </a:moveTo>
                <a:lnTo>
                  <a:pt x="0" y="1584768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5170693" y="4897730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0147017" y="5802681"/>
            <a:ext cx="0" cy="875380"/>
          </a:xfrm>
          <a:custGeom>
            <a:avLst/>
            <a:gdLst/>
            <a:ahLst/>
            <a:cxnLst/>
            <a:rect l="l" t="t" r="r" b="b"/>
            <a:pathLst>
              <a:path h="1050290">
                <a:moveTo>
                  <a:pt x="0" y="0"/>
                </a:moveTo>
                <a:lnTo>
                  <a:pt x="0" y="105021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0139939" y="5815274"/>
            <a:ext cx="3852942" cy="0"/>
          </a:xfrm>
          <a:custGeom>
            <a:avLst/>
            <a:gdLst/>
            <a:ahLst/>
            <a:cxnLst/>
            <a:rect l="l" t="t" r="r" b="b"/>
            <a:pathLst>
              <a:path w="4622800">
                <a:moveTo>
                  <a:pt x="4622382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3069117" y="6273840"/>
            <a:ext cx="0" cy="395879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43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3011518" y="665617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/>
          <p:nvPr/>
        </p:nvSpPr>
        <p:spPr>
          <a:xfrm>
            <a:off x="13060006" y="6282663"/>
            <a:ext cx="2167809" cy="0"/>
          </a:xfrm>
          <a:custGeom>
            <a:avLst/>
            <a:gdLst/>
            <a:ahLst/>
            <a:cxnLst/>
            <a:rect l="l" t="t" r="r" b="b"/>
            <a:pathLst>
              <a:path w="2600959">
                <a:moveTo>
                  <a:pt x="260090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036668" y="1388339"/>
            <a:ext cx="14688811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58" dirty="0"/>
              <a:t>Polymorphism </a:t>
            </a:r>
            <a:r>
              <a:rPr spc="283" dirty="0"/>
              <a:t>Through</a:t>
            </a:r>
            <a:r>
              <a:rPr spc="-849" dirty="0"/>
              <a:t> </a:t>
            </a:r>
            <a:r>
              <a:rPr spc="71" dirty="0"/>
              <a:t>Reference </a:t>
            </a:r>
            <a:r>
              <a:rPr spc="138" dirty="0"/>
              <a:t>Semantics</a:t>
            </a:r>
          </a:p>
        </p:txBody>
      </p:sp>
      <p:sp>
        <p:nvSpPr>
          <p:cNvPr id="48" name="object 43"/>
          <p:cNvSpPr/>
          <p:nvPr/>
        </p:nvSpPr>
        <p:spPr>
          <a:xfrm>
            <a:off x="12239626" y="6821469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44"/>
          <p:cNvSpPr txBox="1"/>
          <p:nvPr/>
        </p:nvSpPr>
        <p:spPr>
          <a:xfrm>
            <a:off x="12935938" y="6858858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45"/>
          <p:cNvSpPr/>
          <p:nvPr/>
        </p:nvSpPr>
        <p:spPr>
          <a:xfrm>
            <a:off x="12405266" y="74331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46"/>
          <p:cNvSpPr txBox="1"/>
          <p:nvPr/>
        </p:nvSpPr>
        <p:spPr>
          <a:xfrm>
            <a:off x="12405266" y="7433197"/>
            <a:ext cx="1722179" cy="386400"/>
          </a:xfrm>
          <a:prstGeom prst="rect">
            <a:avLst/>
          </a:prstGeom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isa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2" name="object 47"/>
          <p:cNvSpPr txBox="1"/>
          <p:nvPr/>
        </p:nvSpPr>
        <p:spPr>
          <a:xfrm>
            <a:off x="12404306" y="7972025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3" name="object 48"/>
          <p:cNvSpPr txBox="1"/>
          <p:nvPr/>
        </p:nvSpPr>
        <p:spPr>
          <a:xfrm>
            <a:off x="12404306" y="8510864"/>
            <a:ext cx="1722179" cy="390675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683" rIns="0" bIns="0" rtlCol="0">
            <a:spAutoFit/>
          </a:bodyPr>
          <a:lstStyle/>
          <a:p>
            <a:pPr marL="53457">
              <a:spcBef>
                <a:spcPts val="5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49"/>
          <p:cNvSpPr txBox="1"/>
          <p:nvPr/>
        </p:nvSpPr>
        <p:spPr>
          <a:xfrm>
            <a:off x="12404306" y="9049703"/>
            <a:ext cx="1722179" cy="38426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332" rIns="0" bIns="0" rtlCol="0">
            <a:spAutoFit/>
          </a:bodyPr>
          <a:lstStyle/>
          <a:p>
            <a:pPr marL="53457">
              <a:spcBef>
                <a:spcPts val="54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5" name="object 50"/>
          <p:cNvSpPr txBox="1"/>
          <p:nvPr/>
        </p:nvSpPr>
        <p:spPr>
          <a:xfrm>
            <a:off x="12404306" y="9588541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3457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6" name="object 51"/>
          <p:cNvSpPr txBox="1"/>
          <p:nvPr/>
        </p:nvSpPr>
        <p:spPr>
          <a:xfrm>
            <a:off x="12404306" y="10127379"/>
            <a:ext cx="1722179" cy="38853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7" name="object 54"/>
          <p:cNvSpPr/>
          <p:nvPr/>
        </p:nvSpPr>
        <p:spPr>
          <a:xfrm>
            <a:off x="13938358" y="7685452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8" name="object 21"/>
          <p:cNvSpPr txBox="1"/>
          <p:nvPr/>
        </p:nvSpPr>
        <p:spPr>
          <a:xfrm>
            <a:off x="9927468" y="6930473"/>
            <a:ext cx="85523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7F7FF"/>
                </a:solidFill>
                <a:latin typeface="Lucida Console"/>
                <a:cs typeface="Lucida Console"/>
              </a:rPr>
              <a:t>Point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22"/>
          <p:cNvSpPr/>
          <p:nvPr/>
        </p:nvSpPr>
        <p:spPr>
          <a:xfrm>
            <a:off x="9024909" y="7924340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23"/>
          <p:cNvSpPr/>
          <p:nvPr/>
        </p:nvSpPr>
        <p:spPr>
          <a:xfrm>
            <a:off x="9024909" y="7924340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24"/>
          <p:cNvSpPr/>
          <p:nvPr/>
        </p:nvSpPr>
        <p:spPr>
          <a:xfrm>
            <a:off x="9024909" y="7440011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62" name="object 25"/>
          <p:cNvSpPr/>
          <p:nvPr/>
        </p:nvSpPr>
        <p:spPr>
          <a:xfrm>
            <a:off x="9024909" y="7440011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3" name="object 26"/>
          <p:cNvSpPr/>
          <p:nvPr/>
        </p:nvSpPr>
        <p:spPr>
          <a:xfrm>
            <a:off x="9024909" y="841742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27"/>
          <p:cNvSpPr/>
          <p:nvPr/>
        </p:nvSpPr>
        <p:spPr>
          <a:xfrm>
            <a:off x="9024909" y="841742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28"/>
          <p:cNvSpPr/>
          <p:nvPr/>
        </p:nvSpPr>
        <p:spPr>
          <a:xfrm>
            <a:off x="9024909" y="8906140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29"/>
          <p:cNvSpPr/>
          <p:nvPr/>
        </p:nvSpPr>
        <p:spPr>
          <a:xfrm>
            <a:off x="9024909" y="8906140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0"/>
          <p:cNvSpPr txBox="1"/>
          <p:nvPr/>
        </p:nvSpPr>
        <p:spPr>
          <a:xfrm>
            <a:off x="9107119" y="8501353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8" name="object 31"/>
          <p:cNvSpPr txBox="1"/>
          <p:nvPr/>
        </p:nvSpPr>
        <p:spPr>
          <a:xfrm>
            <a:off x="10841135" y="8501353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144416" y="7952229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6" name="object 46"/>
          <p:cNvSpPr txBox="1"/>
          <p:nvPr/>
        </p:nvSpPr>
        <p:spPr>
          <a:xfrm>
            <a:off x="9108683" y="7452168"/>
            <a:ext cx="1722179" cy="386400"/>
          </a:xfrm>
          <a:prstGeom prst="rect">
            <a:avLst/>
          </a:prstGeom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isa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11509756" y="4090246"/>
            <a:ext cx="4443411" cy="1714771"/>
          </a:xfrm>
          <a:custGeom>
            <a:avLst/>
            <a:gdLst/>
            <a:ahLst/>
            <a:cxnLst/>
            <a:rect l="l" t="t" r="r" b="b"/>
            <a:pathLst>
              <a:path w="2463800" h="2057400">
                <a:moveTo>
                  <a:pt x="0" y="0"/>
                </a:moveTo>
                <a:lnTo>
                  <a:pt x="2463254" y="0"/>
                </a:lnTo>
                <a:lnTo>
                  <a:pt x="2463254" y="2056890"/>
                </a:lnTo>
                <a:lnTo>
                  <a:pt x="0" y="2056890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/>
          <p:nvPr/>
        </p:nvSpPr>
        <p:spPr>
          <a:xfrm>
            <a:off x="1019981" y="3435285"/>
            <a:ext cx="7331174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45171" y="9625105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45171" y="7181513"/>
            <a:ext cx="7680394" cy="1014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111345" y="7447690"/>
            <a:ext cx="7148054" cy="482676"/>
          </a:xfrm>
          <a:custGeom>
            <a:avLst/>
            <a:gdLst/>
            <a:ahLst/>
            <a:cxnLst/>
            <a:rect l="l" t="t" r="r" b="b"/>
            <a:pathLst>
              <a:path w="8576310" h="579120">
                <a:moveTo>
                  <a:pt x="0" y="578516"/>
                </a:moveTo>
                <a:lnTo>
                  <a:pt x="8576293" y="578516"/>
                </a:lnTo>
                <a:lnTo>
                  <a:pt x="8576293" y="0"/>
                </a:lnTo>
                <a:lnTo>
                  <a:pt x="0" y="0"/>
                </a:lnTo>
                <a:lnTo>
                  <a:pt x="0" y="578516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111345" y="7447690"/>
            <a:ext cx="7148054" cy="482676"/>
          </a:xfrm>
          <a:custGeom>
            <a:avLst/>
            <a:gdLst/>
            <a:ahLst/>
            <a:cxnLst/>
            <a:rect l="l" t="t" r="r" b="b"/>
            <a:pathLst>
              <a:path w="8576310" h="579120">
                <a:moveTo>
                  <a:pt x="0" y="578516"/>
                </a:moveTo>
                <a:lnTo>
                  <a:pt x="8576293" y="578516"/>
                </a:lnTo>
                <a:lnTo>
                  <a:pt x="8576293" y="0"/>
                </a:lnTo>
                <a:lnTo>
                  <a:pt x="0" y="0"/>
                </a:lnTo>
                <a:lnTo>
                  <a:pt x="0" y="578516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219937" y="3623374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5766" y="36233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4506" y="3623374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87789" y="362337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{}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5765" y="4600723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1593" y="460072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9938" y="4600722"/>
            <a:ext cx="144009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r>
              <a:rPr sz="2042" spc="-67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6317" y="5089529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2852" y="5578335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11566" y="55783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99756" y="5578335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9938" y="606714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19938" y="6555946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65765" y="6378252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779" marR="4234" indent="-15772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42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x1,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3955" y="7044753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15058" y="7044753"/>
            <a:ext cx="159727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92852" y="7533559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override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1566" y="753355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9756" y="753355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</a:t>
            </a:r>
            <a:r>
              <a:rPr sz="2042" spc="8" dirty="0">
                <a:solidFill>
                  <a:srgbClr val="3DCCCC"/>
                </a:solidFill>
                <a:latin typeface="Lucida Console"/>
                <a:cs typeface="Lucida Console"/>
              </a:rPr>
              <a:t>_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221" y="7533559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C"/>
                </a:solidFill>
                <a:latin typeface="Lucida Console"/>
                <a:cs typeface="Lucida Console"/>
              </a:rPr>
              <a:t>self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49049" y="7533559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…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9938" y="8022364"/>
            <a:ext cx="3961967" cy="1801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585" marR="4234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drawables: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for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in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drawables</a:t>
            </a:r>
            <a:r>
              <a:rPr sz="2042" spc="-3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1345" y="9891282"/>
            <a:ext cx="7148054" cy="396554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81505" rIns="0" bIns="0" rtlCol="0">
            <a:spAutoFit/>
          </a:bodyPr>
          <a:lstStyle/>
          <a:p>
            <a:pPr marL="587492">
              <a:spcBef>
                <a:spcPts val="6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type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vtable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(d)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19938" y="10466131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36669" y="1388339"/>
            <a:ext cx="13323345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58" dirty="0"/>
              <a:t>Polymorphism </a:t>
            </a:r>
            <a:r>
              <a:rPr spc="283" dirty="0"/>
              <a:t>Through</a:t>
            </a:r>
            <a:r>
              <a:rPr spc="-1013" dirty="0"/>
              <a:t> </a:t>
            </a:r>
            <a:r>
              <a:rPr spc="-8" dirty="0"/>
              <a:t>V-Table </a:t>
            </a:r>
            <a:r>
              <a:rPr spc="204" dirty="0"/>
              <a:t>Dispatch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675397" y="4701964"/>
            <a:ext cx="1905830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75397" y="5243045"/>
            <a:ext cx="1906359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509757" y="4090246"/>
            <a:ext cx="4136091" cy="353801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39165" rIns="0" bIns="0" rtlCol="0">
            <a:spAutoFit/>
          </a:bodyPr>
          <a:lstStyle/>
          <a:p>
            <a:pPr marL="323915">
              <a:spcBef>
                <a:spcPts val="308"/>
              </a:spcBef>
              <a:tabLst>
                <a:tab pos="2706700" algn="l"/>
              </a:tabLst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Point.Type	Line.Type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065319" y="4701964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 txBox="1"/>
          <p:nvPr/>
        </p:nvSpPr>
        <p:spPr>
          <a:xfrm>
            <a:off x="14065319" y="4701964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5044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065319" y="5243045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14065319" y="5243045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5044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937204" y="6640475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633516" y="667786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102844" y="725220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14102844" y="7252203"/>
            <a:ext cx="1722179" cy="386400"/>
          </a:xfrm>
          <a:prstGeom prst="rect">
            <a:avLst/>
          </a:prstGeom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isa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101884" y="779103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101884" y="8329870"/>
            <a:ext cx="1722179" cy="390675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5683" rIns="0" bIns="0" rtlCol="0">
            <a:spAutoFit/>
          </a:bodyPr>
          <a:lstStyle/>
          <a:p>
            <a:pPr marL="53457">
              <a:spcBef>
                <a:spcPts val="5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101884" y="8868709"/>
            <a:ext cx="1722179" cy="38426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332" rIns="0" bIns="0" rtlCol="0">
            <a:spAutoFit/>
          </a:bodyPr>
          <a:lstStyle/>
          <a:p>
            <a:pPr marL="53457">
              <a:spcBef>
                <a:spcPts val="54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101884" y="9407547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3457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101884" y="9946385"/>
            <a:ext cx="1722179" cy="38853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683936" y="5981648"/>
            <a:ext cx="0" cy="1536413"/>
          </a:xfrm>
          <a:custGeom>
            <a:avLst/>
            <a:gdLst/>
            <a:ahLst/>
            <a:cxnLst/>
            <a:rect l="l" t="t" r="r" b="b"/>
            <a:pathLst>
              <a:path h="1843404">
                <a:moveTo>
                  <a:pt x="0" y="0"/>
                </a:moveTo>
                <a:lnTo>
                  <a:pt x="0" y="1842792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53"/>
          <p:cNvSpPr/>
          <p:nvPr/>
        </p:nvSpPr>
        <p:spPr>
          <a:xfrm>
            <a:off x="15626336" y="5879539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69107" y="0"/>
                </a:moveTo>
                <a:lnTo>
                  <a:pt x="0" y="138215"/>
                </a:lnTo>
                <a:lnTo>
                  <a:pt x="138215" y="138215"/>
                </a:lnTo>
                <a:lnTo>
                  <a:pt x="69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54"/>
          <p:cNvSpPr/>
          <p:nvPr/>
        </p:nvSpPr>
        <p:spPr>
          <a:xfrm>
            <a:off x="15635936" y="750445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55"/>
          <p:cNvSpPr/>
          <p:nvPr/>
        </p:nvSpPr>
        <p:spPr>
          <a:xfrm>
            <a:off x="15495429" y="4925239"/>
            <a:ext cx="0" cy="1331594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2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6" name="object 56"/>
          <p:cNvSpPr/>
          <p:nvPr/>
        </p:nvSpPr>
        <p:spPr>
          <a:xfrm>
            <a:off x="15447431" y="4842331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57"/>
          <p:cNvSpPr/>
          <p:nvPr/>
        </p:nvSpPr>
        <p:spPr>
          <a:xfrm>
            <a:off x="8179551" y="7706020"/>
            <a:ext cx="2040260" cy="0"/>
          </a:xfrm>
          <a:custGeom>
            <a:avLst/>
            <a:gdLst/>
            <a:ahLst/>
            <a:cxnLst/>
            <a:rect l="l" t="t" r="r" b="b"/>
            <a:pathLst>
              <a:path w="2447925">
                <a:moveTo>
                  <a:pt x="2447496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8" name="object 58"/>
          <p:cNvSpPr/>
          <p:nvPr/>
        </p:nvSpPr>
        <p:spPr>
          <a:xfrm>
            <a:off x="8077442" y="7648422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59"/>
          <p:cNvSpPr/>
          <p:nvPr/>
        </p:nvSpPr>
        <p:spPr>
          <a:xfrm>
            <a:off x="10219479" y="6248592"/>
            <a:ext cx="5276096" cy="0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60"/>
          <p:cNvSpPr/>
          <p:nvPr/>
        </p:nvSpPr>
        <p:spPr>
          <a:xfrm>
            <a:off x="10219452" y="6239028"/>
            <a:ext cx="0" cy="1475020"/>
          </a:xfrm>
          <a:custGeom>
            <a:avLst/>
            <a:gdLst/>
            <a:ahLst/>
            <a:cxnLst/>
            <a:rect l="l" t="t" r="r" b="b"/>
            <a:pathLst>
              <a:path h="1769745">
                <a:moveTo>
                  <a:pt x="0" y="1769579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15"/>
          <p:cNvSpPr txBox="1"/>
          <p:nvPr/>
        </p:nvSpPr>
        <p:spPr>
          <a:xfrm>
            <a:off x="11727685" y="4711529"/>
            <a:ext cx="1905830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16"/>
          <p:cNvSpPr txBox="1"/>
          <p:nvPr/>
        </p:nvSpPr>
        <p:spPr>
          <a:xfrm>
            <a:off x="11727684" y="5252610"/>
            <a:ext cx="1906359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345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4" name="object 55"/>
          <p:cNvSpPr/>
          <p:nvPr/>
        </p:nvSpPr>
        <p:spPr>
          <a:xfrm flipH="1">
            <a:off x="13166688" y="5031127"/>
            <a:ext cx="38105" cy="897263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2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59"/>
          <p:cNvSpPr/>
          <p:nvPr/>
        </p:nvSpPr>
        <p:spPr>
          <a:xfrm>
            <a:off x="5860464" y="5879539"/>
            <a:ext cx="7344330" cy="48850"/>
          </a:xfrm>
          <a:custGeom>
            <a:avLst/>
            <a:gdLst/>
            <a:ahLst/>
            <a:cxnLst/>
            <a:rect l="l" t="t" r="r" b="b"/>
            <a:pathLst>
              <a:path w="6330315">
                <a:moveTo>
                  <a:pt x="6330037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58"/>
          <p:cNvSpPr/>
          <p:nvPr/>
        </p:nvSpPr>
        <p:spPr>
          <a:xfrm>
            <a:off x="5594831" y="5805017"/>
            <a:ext cx="275234" cy="18990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43"/>
          <p:cNvSpPr/>
          <p:nvPr/>
        </p:nvSpPr>
        <p:spPr>
          <a:xfrm>
            <a:off x="10820199" y="7129216"/>
            <a:ext cx="2903683" cy="2897887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21"/>
          <p:cNvSpPr txBox="1"/>
          <p:nvPr/>
        </p:nvSpPr>
        <p:spPr>
          <a:xfrm>
            <a:off x="12011561" y="7369035"/>
            <a:ext cx="85523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7F7FF"/>
                </a:solidFill>
                <a:latin typeface="Lucida Console"/>
                <a:cs typeface="Lucida Console"/>
              </a:rPr>
              <a:t>Point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1" name="object 22"/>
          <p:cNvSpPr/>
          <p:nvPr/>
        </p:nvSpPr>
        <p:spPr>
          <a:xfrm>
            <a:off x="11109002" y="836290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3"/>
          <p:cNvSpPr/>
          <p:nvPr/>
        </p:nvSpPr>
        <p:spPr>
          <a:xfrm>
            <a:off x="11109002" y="836290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3" name="object 24"/>
          <p:cNvSpPr/>
          <p:nvPr/>
        </p:nvSpPr>
        <p:spPr>
          <a:xfrm>
            <a:off x="11109002" y="787857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4" name="object 25"/>
          <p:cNvSpPr/>
          <p:nvPr/>
        </p:nvSpPr>
        <p:spPr>
          <a:xfrm>
            <a:off x="11109002" y="787857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5" name="object 26"/>
          <p:cNvSpPr/>
          <p:nvPr/>
        </p:nvSpPr>
        <p:spPr>
          <a:xfrm>
            <a:off x="11109002" y="885598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6" name="object 27"/>
          <p:cNvSpPr/>
          <p:nvPr/>
        </p:nvSpPr>
        <p:spPr>
          <a:xfrm>
            <a:off x="11109002" y="885598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7" name="object 28"/>
          <p:cNvSpPr/>
          <p:nvPr/>
        </p:nvSpPr>
        <p:spPr>
          <a:xfrm>
            <a:off x="11109002" y="934470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8" name="object 29"/>
          <p:cNvSpPr/>
          <p:nvPr/>
        </p:nvSpPr>
        <p:spPr>
          <a:xfrm>
            <a:off x="11109002" y="9344702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9" name="object 30"/>
          <p:cNvSpPr txBox="1"/>
          <p:nvPr/>
        </p:nvSpPr>
        <p:spPr>
          <a:xfrm>
            <a:off x="11191212" y="8939915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31"/>
          <p:cNvSpPr txBox="1"/>
          <p:nvPr/>
        </p:nvSpPr>
        <p:spPr>
          <a:xfrm>
            <a:off x="12925228" y="8939915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47"/>
          <p:cNvSpPr txBox="1"/>
          <p:nvPr/>
        </p:nvSpPr>
        <p:spPr>
          <a:xfrm>
            <a:off x="11228509" y="839079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46"/>
          <p:cNvSpPr txBox="1"/>
          <p:nvPr/>
        </p:nvSpPr>
        <p:spPr>
          <a:xfrm>
            <a:off x="11192776" y="7890730"/>
            <a:ext cx="1722179" cy="386400"/>
          </a:xfrm>
          <a:prstGeom prst="rect">
            <a:avLst/>
          </a:prstGeom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isa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13398378" y="5892588"/>
            <a:ext cx="0" cy="228698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7"/>
            <a:ext cx="14682724" cy="1782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C++ vs Swift vs Objective-C</a:t>
            </a:r>
            <a:br>
              <a:rPr lang="en-US" spc="142" dirty="0"/>
            </a:br>
            <a:r>
              <a:rPr lang="en-US" sz="5001" spc="25" dirty="0">
                <a:solidFill>
                  <a:srgbClr val="8E8E93"/>
                </a:solidFill>
              </a:rPr>
              <a:t>Dynamic Dispatch</a:t>
            </a:r>
            <a:endParaRPr sz="5001" spc="142" dirty="0"/>
          </a:p>
        </p:txBody>
      </p:sp>
      <p:sp>
        <p:nvSpPr>
          <p:cNvPr id="3" name="object 3"/>
          <p:cNvSpPr txBox="1"/>
          <p:nvPr/>
        </p:nvSpPr>
        <p:spPr>
          <a:xfrm>
            <a:off x="1080303" y="4058043"/>
            <a:ext cx="12566518" cy="488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292" spc="75" dirty="0">
                <a:solidFill>
                  <a:srgbClr val="FFFFFF"/>
                </a:solidFill>
                <a:latin typeface="Arial Narrow"/>
                <a:cs typeface="Arial Narrow"/>
              </a:rPr>
              <a:t>Implementation principle</a:t>
            </a:r>
            <a:endParaRPr sz="3292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C++ &amp; Swift: </a:t>
            </a:r>
            <a:r>
              <a:rPr lang="en-US" sz="3001" spc="75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vtable</a:t>
            </a:r>
            <a:r>
              <a:rPr lang="en-US" sz="3001" spc="75" dirty="0" smtClean="0">
                <a:solidFill>
                  <a:srgbClr val="FFFFFF"/>
                </a:solidFill>
                <a:latin typeface="Arial Narrow"/>
                <a:cs typeface="Arial Narrow"/>
              </a:rPr>
              <a:t>, no need to delegate to super class</a:t>
            </a:r>
            <a:endParaRPr lang="en-US" sz="3001" spc="7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324444" indent="-313859">
              <a:spcBef>
                <a:spcPts val="1488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001" spc="75" dirty="0">
                <a:solidFill>
                  <a:srgbClr val="FFFFFF"/>
                </a:solidFill>
                <a:latin typeface="Arial Narrow"/>
                <a:cs typeface="Arial Narrow"/>
              </a:rPr>
              <a:t>Objective-C: selector string pointer to function implementation map. Delegate to super class map</a:t>
            </a:r>
          </a:p>
          <a:p>
            <a:pPr marL="324444" indent="-313859">
              <a:spcBef>
                <a:spcPts val="1488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endParaRPr lang="en-US" sz="3001" spc="7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/>
            <a:r>
              <a:rPr lang="en-US" sz="3667" spc="75" dirty="0">
                <a:solidFill>
                  <a:srgbClr val="FFFFFF"/>
                </a:solidFill>
                <a:latin typeface="Arial Narrow"/>
                <a:cs typeface="Arial Narrow"/>
              </a:rPr>
              <a:t>Performance</a:t>
            </a:r>
            <a:endParaRPr lang="en-US" sz="3667" dirty="0">
              <a:latin typeface="Arial Narrow"/>
              <a:cs typeface="Arial Narrow"/>
            </a:endParaRPr>
          </a:p>
          <a:p>
            <a:pPr marL="324444" indent="-313859">
              <a:spcBef>
                <a:spcPts val="1533"/>
              </a:spcBef>
              <a:buSzPct val="89473"/>
              <a:buFontTx/>
              <a:buChar char="•"/>
              <a:tabLst>
                <a:tab pos="324444" algn="l"/>
                <a:tab pos="324973" algn="l"/>
              </a:tabLst>
            </a:pPr>
            <a:r>
              <a:rPr lang="en-US" sz="3334" spc="75" dirty="0">
                <a:solidFill>
                  <a:srgbClr val="FFFFFF"/>
                </a:solidFill>
                <a:latin typeface="Arial Narrow"/>
                <a:cs typeface="Arial Narrow"/>
              </a:rPr>
              <a:t>Swift ~= C++  &gt; Objective-C</a:t>
            </a:r>
          </a:p>
          <a:p>
            <a:pPr marL="324444" indent="-313859">
              <a:spcBef>
                <a:spcPts val="1488"/>
              </a:spcBef>
              <a:buSzPct val="89473"/>
              <a:buChar char="•"/>
              <a:tabLst>
                <a:tab pos="324444" algn="l"/>
                <a:tab pos="324973" algn="l"/>
              </a:tabLst>
            </a:pPr>
            <a:endParaRPr sz="3167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42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668" y="5366780"/>
            <a:ext cx="5342252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225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7418" spc="-4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7418" spc="-21" dirty="0">
                <a:solidFill>
                  <a:srgbClr val="FFFFFF"/>
                </a:solidFill>
                <a:latin typeface="Arial Narrow"/>
                <a:cs typeface="Arial Narrow"/>
              </a:rPr>
              <a:t>Types</a:t>
            </a:r>
            <a:endParaRPr sz="7418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</a:t>
            </a:r>
            <a:r>
              <a:rPr spc="-417" dirty="0"/>
              <a:t> </a:t>
            </a:r>
            <a:r>
              <a:rPr spc="-13" dirty="0"/>
              <a:t>Types</a:t>
            </a:r>
          </a:p>
        </p:txBody>
      </p:sp>
      <p:sp>
        <p:nvSpPr>
          <p:cNvPr id="4" name="object 4"/>
          <p:cNvSpPr/>
          <p:nvPr/>
        </p:nvSpPr>
        <p:spPr>
          <a:xfrm>
            <a:off x="1036669" y="3590037"/>
            <a:ext cx="14283135" cy="7405269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9815" y="4600723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3988" y="5089529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9815" y="5089529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1626" y="5578335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0523" y="4423029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2178" y="6555946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1626" y="7533559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5091" y="7044753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0523" y="6378251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1074" y="8999713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1289" y="9009135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0523" y="8999713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30580" y="4410584"/>
            <a:ext cx="6109135" cy="2094772"/>
          </a:xfrm>
          <a:custGeom>
            <a:avLst/>
            <a:gdLst/>
            <a:ahLst/>
            <a:cxnLst/>
            <a:rect l="l" t="t" r="r" b="b"/>
            <a:pathLst>
              <a:path w="7329805" h="2513329">
                <a:moveTo>
                  <a:pt x="0" y="0"/>
                </a:moveTo>
                <a:lnTo>
                  <a:pt x="7329619" y="0"/>
                </a:lnTo>
                <a:lnTo>
                  <a:pt x="7329619" y="2513012"/>
                </a:lnTo>
                <a:lnTo>
                  <a:pt x="0" y="2513012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1819874" y="4600724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0031" y="4423029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12944" y="5578335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35151" y="5089529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40031" y="6067141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1577" y="3590037"/>
            <a:ext cx="1420050" cy="48348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bject 15"/>
          <p:cNvSpPr txBox="1"/>
          <p:nvPr/>
        </p:nvSpPr>
        <p:spPr>
          <a:xfrm>
            <a:off x="3752964" y="8978346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Point(x: 0, y: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321560" y="9422939"/>
            <a:ext cx="107902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708617" y="9441783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(x1: 0, y1: 0, x2: 0, y2: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294983" y="7810534"/>
            <a:ext cx="14231539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204" dirty="0" smtClean="0">
                <a:solidFill>
                  <a:srgbClr val="FFFF00"/>
                </a:solidFill>
                <a:latin typeface="Arial Narrow"/>
                <a:cs typeface="Arial Narrow"/>
              </a:rPr>
              <a:t>Value type or reference type ???</a:t>
            </a:r>
            <a:endParaRPr sz="4918" dirty="0">
              <a:solidFill>
                <a:srgbClr val="FFFF00"/>
              </a:solidFill>
              <a:latin typeface="Arial Narrow"/>
              <a:cs typeface="Arial Narrow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176558" y="8114938"/>
            <a:ext cx="4017338" cy="9006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bject 15"/>
          <p:cNvSpPr txBox="1"/>
          <p:nvPr/>
        </p:nvSpPr>
        <p:spPr>
          <a:xfrm>
            <a:off x="1321560" y="9863277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d.draw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231" y="4759325"/>
            <a:ext cx="8103362" cy="1013354"/>
          </a:xfrm>
        </p:spPr>
        <p:txBody>
          <a:bodyPr/>
          <a:lstStyle/>
          <a:p>
            <a:r>
              <a:rPr lang="en-US" dirty="0" smtClean="0"/>
              <a:t>Program = data +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7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13"/>
          <p:cNvSpPr/>
          <p:nvPr/>
        </p:nvSpPr>
        <p:spPr>
          <a:xfrm>
            <a:off x="11413913" y="583836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 txBox="1"/>
          <p:nvPr/>
        </p:nvSpPr>
        <p:spPr>
          <a:xfrm>
            <a:off x="1053744" y="1568811"/>
            <a:ext cx="12203315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store data &amp; 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dispatch </a:t>
            </a:r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method uniformly</a:t>
            </a:r>
            <a:endParaRPr sz="4918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981" y="496107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Two Problems</a:t>
            </a:r>
            <a:endParaRPr spc="167" dirty="0"/>
          </a:p>
        </p:txBody>
      </p:sp>
      <p:sp>
        <p:nvSpPr>
          <p:cNvPr id="4" name="object 4"/>
          <p:cNvSpPr/>
          <p:nvPr/>
        </p:nvSpPr>
        <p:spPr>
          <a:xfrm>
            <a:off x="11892490" y="299228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2258157" y="337863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258157" y="337863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02897" y="529072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450713" y="458788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393115" y="529770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768374" y="528765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9108141" y="583836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9807420" y="58749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2823" y="646188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2823" y="700071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2823" y="753955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2823" y="807839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25104" y="582672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9785" y="646022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9785" y="699906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42066" y="582605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234664" y="606674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5186664" y="598383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4804562" y="647078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4754880" y="755418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4758878" y="649605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19981" y="3435284"/>
            <a:ext cx="7331174" cy="9131365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88401" y="9373718"/>
            <a:ext cx="7680394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22500" y="4383832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6673" y="487263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2500" y="487263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4311" y="5361444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3208" y="4206138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64863" y="6339055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34311" y="7316668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7776" y="6827862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73208" y="6161360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90011" y="772335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015059" y="776074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55652" y="833508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54692" y="887391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50789"/>
              </p:ext>
            </p:extLst>
          </p:nvPr>
        </p:nvGraphicFramePr>
        <p:xfrm>
          <a:off x="13954691" y="941274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21"/>
          <p:cNvSpPr/>
          <p:nvPr/>
        </p:nvSpPr>
        <p:spPr>
          <a:xfrm rot="19001915" flipV="1">
            <a:off x="9901437" y="434355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21"/>
          <p:cNvSpPr/>
          <p:nvPr/>
        </p:nvSpPr>
        <p:spPr>
          <a:xfrm rot="13452116" flipV="1">
            <a:off x="13701948" y="488855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21"/>
          <p:cNvSpPr txBox="1"/>
          <p:nvPr/>
        </p:nvSpPr>
        <p:spPr>
          <a:xfrm>
            <a:off x="3965021" y="8314946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2"/>
          <p:cNvSpPr txBox="1"/>
          <p:nvPr/>
        </p:nvSpPr>
        <p:spPr>
          <a:xfrm>
            <a:off x="1285178" y="8137251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7" name="object 23"/>
          <p:cNvSpPr txBox="1"/>
          <p:nvPr/>
        </p:nvSpPr>
        <p:spPr>
          <a:xfrm>
            <a:off x="1758091" y="9292557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4280298" y="8803751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25"/>
          <p:cNvSpPr txBox="1"/>
          <p:nvPr/>
        </p:nvSpPr>
        <p:spPr>
          <a:xfrm>
            <a:off x="1285178" y="9781363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1" name="object 15"/>
          <p:cNvSpPr txBox="1"/>
          <p:nvPr/>
        </p:nvSpPr>
        <p:spPr>
          <a:xfrm>
            <a:off x="5220142" y="5264344"/>
            <a:ext cx="385784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Point)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5"/>
          <p:cNvSpPr txBox="1"/>
          <p:nvPr/>
        </p:nvSpPr>
        <p:spPr>
          <a:xfrm>
            <a:off x="5387135" y="7298291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Line)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3" name="object 15"/>
          <p:cNvSpPr txBox="1"/>
          <p:nvPr/>
        </p:nvSpPr>
        <p:spPr>
          <a:xfrm>
            <a:off x="4944922" y="9341929"/>
            <a:ext cx="576726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draw(self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6523874" y="5583835"/>
            <a:ext cx="4901230" cy="757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6786292" y="6617386"/>
            <a:ext cx="2132114" cy="680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523874" y="8467462"/>
            <a:ext cx="7101623" cy="867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15"/>
          <p:cNvSpPr txBox="1"/>
          <p:nvPr/>
        </p:nvSpPr>
        <p:spPr>
          <a:xfrm>
            <a:off x="1910548" y="10485366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5" name="object 16"/>
          <p:cNvSpPr txBox="1"/>
          <p:nvPr/>
        </p:nvSpPr>
        <p:spPr>
          <a:xfrm>
            <a:off x="2360763" y="10494788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17"/>
          <p:cNvSpPr txBox="1"/>
          <p:nvPr/>
        </p:nvSpPr>
        <p:spPr>
          <a:xfrm>
            <a:off x="1279997" y="1048536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3802438" y="10463999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Point(x: 0, y: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8" name="object 15"/>
          <p:cNvSpPr txBox="1"/>
          <p:nvPr/>
        </p:nvSpPr>
        <p:spPr>
          <a:xfrm>
            <a:off x="1371034" y="10908592"/>
            <a:ext cx="107902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9" name="object 15"/>
          <p:cNvSpPr txBox="1"/>
          <p:nvPr/>
        </p:nvSpPr>
        <p:spPr>
          <a:xfrm>
            <a:off x="1758091" y="10927436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(x1: 0, y1: 0, x2: 0, y2: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1371034" y="11348930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d.draw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2177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6"/>
          <p:cNvSpPr/>
          <p:nvPr/>
        </p:nvSpPr>
        <p:spPr>
          <a:xfrm>
            <a:off x="11308967" y="6331714"/>
            <a:ext cx="3209702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</a:t>
            </a:r>
            <a:r>
              <a:rPr spc="-104" dirty="0"/>
              <a:t> </a:t>
            </a:r>
            <a:r>
              <a:rPr spc="200" dirty="0"/>
              <a:t>Protocol</a:t>
            </a:r>
            <a:r>
              <a:rPr spc="-338" dirty="0"/>
              <a:t> </a:t>
            </a:r>
            <a:r>
              <a:rPr spc="125" dirty="0"/>
              <a:t>Witness</a:t>
            </a:r>
            <a:r>
              <a:rPr spc="-371" dirty="0"/>
              <a:t> </a:t>
            </a:r>
            <a:r>
              <a:rPr spc="17" dirty="0"/>
              <a:t>Table</a:t>
            </a:r>
            <a:r>
              <a:rPr spc="-104" dirty="0"/>
              <a:t> </a:t>
            </a:r>
            <a:r>
              <a:rPr spc="29" dirty="0"/>
              <a:t>(PWT)</a:t>
            </a:r>
          </a:p>
          <a:p>
            <a:pPr marL="44988">
              <a:spcBef>
                <a:spcPts val="567"/>
              </a:spcBef>
            </a:pPr>
            <a:r>
              <a:rPr sz="4918" spc="233" dirty="0">
                <a:solidFill>
                  <a:srgbClr val="8E8E93"/>
                </a:solidFill>
              </a:rPr>
              <a:t>Dynamic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179" dirty="0">
                <a:solidFill>
                  <a:srgbClr val="8E8E93"/>
                </a:solidFill>
              </a:rPr>
              <a:t>dispatch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354" dirty="0">
                <a:solidFill>
                  <a:srgbClr val="8E8E93"/>
                </a:solidFill>
              </a:rPr>
              <a:t>without</a:t>
            </a:r>
            <a:r>
              <a:rPr sz="4918" spc="-71" dirty="0">
                <a:solidFill>
                  <a:srgbClr val="8E8E93"/>
                </a:solidFill>
              </a:rPr>
              <a:t> </a:t>
            </a:r>
            <a:r>
              <a:rPr sz="4918" spc="-38" dirty="0">
                <a:solidFill>
                  <a:srgbClr val="8E8E93"/>
                </a:solidFill>
              </a:rPr>
              <a:t>a</a:t>
            </a:r>
            <a:r>
              <a:rPr sz="4918" spc="-250" dirty="0">
                <a:solidFill>
                  <a:srgbClr val="8E8E93"/>
                </a:solidFill>
              </a:rPr>
              <a:t> </a:t>
            </a:r>
            <a:r>
              <a:rPr sz="4918" spc="4" dirty="0">
                <a:solidFill>
                  <a:srgbClr val="8E8E93"/>
                </a:solidFill>
              </a:rPr>
              <a:t>V-Table</a:t>
            </a:r>
            <a:endParaRPr sz="4918"/>
          </a:p>
        </p:txBody>
      </p:sp>
      <p:sp>
        <p:nvSpPr>
          <p:cNvPr id="3" name="object 3"/>
          <p:cNvSpPr txBox="1"/>
          <p:nvPr/>
        </p:nvSpPr>
        <p:spPr>
          <a:xfrm>
            <a:off x="11337658" y="6277741"/>
            <a:ext cx="3181011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90906" y="7384094"/>
            <a:ext cx="2895653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0906" y="6832044"/>
            <a:ext cx="2895653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5814" y="6277741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8899800" y="6320053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29061" y="737544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8929061" y="737544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29061" y="683204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8929061" y="6832044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10615" y="7077005"/>
            <a:ext cx="529" cy="1330006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662704" y="699409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004874" y="4065818"/>
            <a:ext cx="7415854" cy="6144595"/>
          </a:xfrm>
          <a:custGeom>
            <a:avLst/>
            <a:gdLst/>
            <a:ahLst/>
            <a:cxnLst/>
            <a:rect l="l" t="t" r="r" b="b"/>
            <a:pathLst>
              <a:path w="8897620" h="7372350">
                <a:moveTo>
                  <a:pt x="0" y="0"/>
                </a:moveTo>
                <a:lnTo>
                  <a:pt x="8897247" y="0"/>
                </a:lnTo>
                <a:lnTo>
                  <a:pt x="8897247" y="7371880"/>
                </a:lnTo>
                <a:lnTo>
                  <a:pt x="0" y="7371880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872444" y="5828225"/>
            <a:ext cx="768039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138617" y="6094402"/>
            <a:ext cx="7148054" cy="543540"/>
          </a:xfrm>
          <a:custGeom>
            <a:avLst/>
            <a:gdLst/>
            <a:ahLst/>
            <a:cxnLst/>
            <a:rect l="l" t="t" r="r" b="b"/>
            <a:pathLst>
              <a:path w="8576310" h="652145">
                <a:moveTo>
                  <a:pt x="0" y="0"/>
                </a:moveTo>
                <a:lnTo>
                  <a:pt x="8576293" y="0"/>
                </a:lnTo>
                <a:lnTo>
                  <a:pt x="857629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138617" y="6094402"/>
            <a:ext cx="7148054" cy="543540"/>
          </a:xfrm>
          <a:custGeom>
            <a:avLst/>
            <a:gdLst/>
            <a:ahLst/>
            <a:cxnLst/>
            <a:rect l="l" t="t" r="r" b="b"/>
            <a:pathLst>
              <a:path w="8576310" h="652145">
                <a:moveTo>
                  <a:pt x="0" y="0"/>
                </a:moveTo>
                <a:lnTo>
                  <a:pt x="8576293" y="0"/>
                </a:lnTo>
                <a:lnTo>
                  <a:pt x="857629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1185030" y="423427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03770" y="4234272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57943" y="4723077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133" y="472307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85030" y="5211883"/>
            <a:ext cx="2228143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49467" y="5700689"/>
            <a:ext cx="1597806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1314" y="7069841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6133" y="7655913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85030" y="6678300"/>
            <a:ext cx="35476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483226" marR="4234" indent="-473170">
              <a:lnSpc>
                <a:spcPct val="157100"/>
              </a:lnSpc>
            </a:pPr>
            <a:r>
              <a:rPr lang="en-US"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</a:t>
            </a:r>
            <a:r>
              <a:rPr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ine</a:t>
            </a:r>
            <a:r>
              <a:rPr sz="2042" spc="-50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93950" y="8390603"/>
            <a:ext cx="3630127" cy="529"/>
          </a:xfrm>
          <a:custGeom>
            <a:avLst/>
            <a:gdLst/>
            <a:ahLst/>
            <a:cxnLst/>
            <a:rect l="l" t="t" r="r" b="b"/>
            <a:pathLst>
              <a:path w="4355465" h="634">
                <a:moveTo>
                  <a:pt x="0" y="20"/>
                </a:moveTo>
                <a:lnTo>
                  <a:pt x="43552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7104448" y="6254204"/>
            <a:ext cx="0" cy="2127057"/>
          </a:xfrm>
          <a:custGeom>
            <a:avLst/>
            <a:gdLst/>
            <a:ahLst/>
            <a:cxnLst/>
            <a:rect l="l" t="t" r="r" b="b"/>
            <a:pathLst>
              <a:path h="2552065">
                <a:moveTo>
                  <a:pt x="0" y="255176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5549451" y="6273936"/>
            <a:ext cx="1577695" cy="0"/>
          </a:xfrm>
          <a:custGeom>
            <a:avLst/>
            <a:gdLst/>
            <a:ahLst/>
            <a:cxnLst/>
            <a:rect l="l" t="t" r="r" b="b"/>
            <a:pathLst>
              <a:path w="1892934">
                <a:moveTo>
                  <a:pt x="0" y="0"/>
                </a:moveTo>
                <a:lnTo>
                  <a:pt x="15706" y="0"/>
                </a:lnTo>
                <a:lnTo>
                  <a:pt x="189270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5447343" y="621633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28"/>
          <p:cNvSpPr/>
          <p:nvPr/>
        </p:nvSpPr>
        <p:spPr>
          <a:xfrm flipV="1">
            <a:off x="3932329" y="9181474"/>
            <a:ext cx="9140109" cy="38105"/>
          </a:xfrm>
          <a:custGeom>
            <a:avLst/>
            <a:gdLst/>
            <a:ahLst/>
            <a:cxnLst/>
            <a:rect l="l" t="t" r="r" b="b"/>
            <a:pathLst>
              <a:path w="4355465" h="634">
                <a:moveTo>
                  <a:pt x="0" y="20"/>
                </a:moveTo>
                <a:lnTo>
                  <a:pt x="43552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12"/>
          <p:cNvSpPr/>
          <p:nvPr/>
        </p:nvSpPr>
        <p:spPr>
          <a:xfrm>
            <a:off x="13072438" y="7027355"/>
            <a:ext cx="131585" cy="2192224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12"/>
          <p:cNvSpPr/>
          <p:nvPr/>
        </p:nvSpPr>
        <p:spPr>
          <a:xfrm>
            <a:off x="3884445" y="8066283"/>
            <a:ext cx="38105" cy="1153296"/>
          </a:xfrm>
          <a:custGeom>
            <a:avLst/>
            <a:gdLst/>
            <a:ahLst/>
            <a:cxnLst/>
            <a:rect l="l" t="t" r="r" b="b"/>
            <a:pathLst>
              <a:path w="634" h="1595754">
                <a:moveTo>
                  <a:pt x="67" y="0"/>
                </a:moveTo>
                <a:lnTo>
                  <a:pt x="67" y="159536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22"/>
          <p:cNvSpPr/>
          <p:nvPr/>
        </p:nvSpPr>
        <p:spPr>
          <a:xfrm rot="9258749" flipH="1" flipV="1">
            <a:off x="3828281" y="8000777"/>
            <a:ext cx="151899" cy="231275"/>
          </a:xfrm>
          <a:custGeom>
            <a:avLst/>
            <a:gdLst/>
            <a:ahLst/>
            <a:cxnLst/>
            <a:rect l="l" t="t" r="r" b="b"/>
            <a:pathLst>
              <a:path w="128270" h="154305">
                <a:moveTo>
                  <a:pt x="115965" y="0"/>
                </a:moveTo>
                <a:lnTo>
                  <a:pt x="0" y="102133"/>
                </a:lnTo>
                <a:lnTo>
                  <a:pt x="128090" y="154058"/>
                </a:lnTo>
                <a:lnTo>
                  <a:pt x="11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37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231" y="4759325"/>
            <a:ext cx="8103362" cy="1013354"/>
          </a:xfrm>
        </p:spPr>
        <p:txBody>
          <a:bodyPr/>
          <a:lstStyle/>
          <a:p>
            <a:r>
              <a:rPr lang="en-US" dirty="0" smtClean="0"/>
              <a:t>Program = data +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13"/>
          <p:cNvSpPr/>
          <p:nvPr/>
        </p:nvSpPr>
        <p:spPr>
          <a:xfrm>
            <a:off x="11413913" y="583836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 txBox="1"/>
          <p:nvPr/>
        </p:nvSpPr>
        <p:spPr>
          <a:xfrm>
            <a:off x="1053744" y="1568811"/>
            <a:ext cx="12203315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store data &amp; 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dispatch </a:t>
            </a:r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method uniformly</a:t>
            </a:r>
            <a:endParaRPr sz="4918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981" y="496107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Two Problems</a:t>
            </a:r>
            <a:endParaRPr spc="167" dirty="0"/>
          </a:p>
        </p:txBody>
      </p:sp>
      <p:sp>
        <p:nvSpPr>
          <p:cNvPr id="4" name="object 4"/>
          <p:cNvSpPr/>
          <p:nvPr/>
        </p:nvSpPr>
        <p:spPr>
          <a:xfrm>
            <a:off x="11892490" y="299228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2258157" y="337863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258157" y="337863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02897" y="529072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450713" y="458788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393115" y="529770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768374" y="528765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9108141" y="583836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9807420" y="58749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2823" y="646188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2823" y="700071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2823" y="753955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2823" y="807839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25104" y="582672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9785" y="646022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9785" y="699906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42066" y="582605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234664" y="606674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5186664" y="598383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4804562" y="647078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4754880" y="755418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4758878" y="649605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19981" y="3435284"/>
            <a:ext cx="7331174" cy="9131365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88401" y="9373718"/>
            <a:ext cx="7680394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22500" y="4383832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6673" y="487263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2500" y="487263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4311" y="5361444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3208" y="4206138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64863" y="6339055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34311" y="7316668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7776" y="6827862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73208" y="6161360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90011" y="772335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015059" y="776074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55652" y="833508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54692" y="887391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3954691" y="941274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21"/>
          <p:cNvSpPr/>
          <p:nvPr/>
        </p:nvSpPr>
        <p:spPr>
          <a:xfrm rot="19001915" flipV="1">
            <a:off x="9901437" y="434355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21"/>
          <p:cNvSpPr/>
          <p:nvPr/>
        </p:nvSpPr>
        <p:spPr>
          <a:xfrm rot="13452116" flipV="1">
            <a:off x="13701948" y="488855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21"/>
          <p:cNvSpPr txBox="1"/>
          <p:nvPr/>
        </p:nvSpPr>
        <p:spPr>
          <a:xfrm>
            <a:off x="3965021" y="8314946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2"/>
          <p:cNvSpPr txBox="1"/>
          <p:nvPr/>
        </p:nvSpPr>
        <p:spPr>
          <a:xfrm>
            <a:off x="1285178" y="8137251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7" name="object 23"/>
          <p:cNvSpPr txBox="1"/>
          <p:nvPr/>
        </p:nvSpPr>
        <p:spPr>
          <a:xfrm>
            <a:off x="1758091" y="9292557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4280298" y="8803751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25"/>
          <p:cNvSpPr txBox="1"/>
          <p:nvPr/>
        </p:nvSpPr>
        <p:spPr>
          <a:xfrm>
            <a:off x="1285178" y="9781363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1" name="object 15"/>
          <p:cNvSpPr txBox="1"/>
          <p:nvPr/>
        </p:nvSpPr>
        <p:spPr>
          <a:xfrm>
            <a:off x="5220142" y="5264344"/>
            <a:ext cx="385784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Point)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5"/>
          <p:cNvSpPr txBox="1"/>
          <p:nvPr/>
        </p:nvSpPr>
        <p:spPr>
          <a:xfrm>
            <a:off x="5387135" y="7298291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Line)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3" name="object 15"/>
          <p:cNvSpPr txBox="1"/>
          <p:nvPr/>
        </p:nvSpPr>
        <p:spPr>
          <a:xfrm>
            <a:off x="4944922" y="9341929"/>
            <a:ext cx="576726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draw(self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6523874" y="5583835"/>
            <a:ext cx="4901230" cy="757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6786292" y="6617386"/>
            <a:ext cx="2132114" cy="680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523874" y="8467462"/>
            <a:ext cx="7101623" cy="867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15"/>
          <p:cNvSpPr txBox="1"/>
          <p:nvPr/>
        </p:nvSpPr>
        <p:spPr>
          <a:xfrm>
            <a:off x="1910548" y="10485366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5" name="object 16"/>
          <p:cNvSpPr txBox="1"/>
          <p:nvPr/>
        </p:nvSpPr>
        <p:spPr>
          <a:xfrm>
            <a:off x="2360763" y="10494788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17"/>
          <p:cNvSpPr txBox="1"/>
          <p:nvPr/>
        </p:nvSpPr>
        <p:spPr>
          <a:xfrm>
            <a:off x="1279997" y="1048536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3802438" y="10463999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Point(x: 0, y: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8" name="object 15"/>
          <p:cNvSpPr txBox="1"/>
          <p:nvPr/>
        </p:nvSpPr>
        <p:spPr>
          <a:xfrm>
            <a:off x="1371034" y="10908592"/>
            <a:ext cx="107902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9" name="object 15"/>
          <p:cNvSpPr txBox="1"/>
          <p:nvPr/>
        </p:nvSpPr>
        <p:spPr>
          <a:xfrm>
            <a:off x="1758091" y="10927436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(x1: 0, y1: 0, x2: 0, y2: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1371034" y="11348930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d.draw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1" name="object 6"/>
          <p:cNvSpPr/>
          <p:nvPr/>
        </p:nvSpPr>
        <p:spPr>
          <a:xfrm>
            <a:off x="8678251" y="10370907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7"/>
          <p:cNvSpPr txBox="1"/>
          <p:nvPr/>
        </p:nvSpPr>
        <p:spPr>
          <a:xfrm>
            <a:off x="8802237" y="10413219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3" name="object 8"/>
          <p:cNvSpPr/>
          <p:nvPr/>
        </p:nvSpPr>
        <p:spPr>
          <a:xfrm>
            <a:off x="8831498" y="1146861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4" name="object 9"/>
          <p:cNvSpPr txBox="1"/>
          <p:nvPr/>
        </p:nvSpPr>
        <p:spPr>
          <a:xfrm>
            <a:off x="8831498" y="11468613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5" name="object 10"/>
          <p:cNvSpPr/>
          <p:nvPr/>
        </p:nvSpPr>
        <p:spPr>
          <a:xfrm>
            <a:off x="8831498" y="1092521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1"/>
          <p:cNvSpPr txBox="1"/>
          <p:nvPr/>
        </p:nvSpPr>
        <p:spPr>
          <a:xfrm>
            <a:off x="8831498" y="10925210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7" name="object 13"/>
          <p:cNvSpPr/>
          <p:nvPr/>
        </p:nvSpPr>
        <p:spPr>
          <a:xfrm>
            <a:off x="10565141" y="1108726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9126222" y="6684234"/>
            <a:ext cx="1463093" cy="44030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0726274" y="6595552"/>
            <a:ext cx="754981" cy="45378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0776996" y="8587626"/>
            <a:ext cx="2913310" cy="25308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1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13"/>
          <p:cNvSpPr/>
          <p:nvPr/>
        </p:nvSpPr>
        <p:spPr>
          <a:xfrm>
            <a:off x="11413913" y="583836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 txBox="1"/>
          <p:nvPr/>
        </p:nvSpPr>
        <p:spPr>
          <a:xfrm>
            <a:off x="1053744" y="1568811"/>
            <a:ext cx="12203315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store data &amp; 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dispatch </a:t>
            </a:r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method uniformly</a:t>
            </a:r>
            <a:endParaRPr sz="4918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981" y="496107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Two Problems</a:t>
            </a:r>
            <a:endParaRPr spc="167" dirty="0"/>
          </a:p>
        </p:txBody>
      </p:sp>
      <p:sp>
        <p:nvSpPr>
          <p:cNvPr id="4" name="object 4"/>
          <p:cNvSpPr/>
          <p:nvPr/>
        </p:nvSpPr>
        <p:spPr>
          <a:xfrm>
            <a:off x="11892490" y="299228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2258157" y="337863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258157" y="337863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02897" y="529072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450713" y="458788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393115" y="529770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768374" y="528765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9108141" y="583836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9807420" y="58749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2823" y="646188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2823" y="700071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2823" y="753955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2823" y="807839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25104" y="582672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9785" y="646022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9785" y="699906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42066" y="582605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234664" y="606674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5186664" y="598383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4804562" y="647078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4754880" y="755418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4758878" y="649605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19981" y="3435284"/>
            <a:ext cx="7331174" cy="9131365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88401" y="9373718"/>
            <a:ext cx="7680394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22500" y="4383832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6673" y="487263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2500" y="487263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4311" y="5361444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3208" y="4206138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64863" y="6339055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34311" y="7316668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7776" y="6827862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73208" y="6161360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90011" y="772335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015059" y="776074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55652" y="833508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54692" y="887391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3954691" y="941274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21"/>
          <p:cNvSpPr/>
          <p:nvPr/>
        </p:nvSpPr>
        <p:spPr>
          <a:xfrm rot="19001915" flipV="1">
            <a:off x="9901437" y="434355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21"/>
          <p:cNvSpPr/>
          <p:nvPr/>
        </p:nvSpPr>
        <p:spPr>
          <a:xfrm rot="13452116" flipV="1">
            <a:off x="13701948" y="488855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21"/>
          <p:cNvSpPr txBox="1"/>
          <p:nvPr/>
        </p:nvSpPr>
        <p:spPr>
          <a:xfrm>
            <a:off x="3965021" y="8314946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2"/>
          <p:cNvSpPr txBox="1"/>
          <p:nvPr/>
        </p:nvSpPr>
        <p:spPr>
          <a:xfrm>
            <a:off x="1285178" y="8137251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7" name="object 23"/>
          <p:cNvSpPr txBox="1"/>
          <p:nvPr/>
        </p:nvSpPr>
        <p:spPr>
          <a:xfrm>
            <a:off x="1758091" y="9292557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4280298" y="8803751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25"/>
          <p:cNvSpPr txBox="1"/>
          <p:nvPr/>
        </p:nvSpPr>
        <p:spPr>
          <a:xfrm>
            <a:off x="1285178" y="9781363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1" name="object 15"/>
          <p:cNvSpPr txBox="1"/>
          <p:nvPr/>
        </p:nvSpPr>
        <p:spPr>
          <a:xfrm>
            <a:off x="5220142" y="5264344"/>
            <a:ext cx="385784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Point)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5"/>
          <p:cNvSpPr txBox="1"/>
          <p:nvPr/>
        </p:nvSpPr>
        <p:spPr>
          <a:xfrm>
            <a:off x="5387135" y="7298291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Line)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3" name="object 15"/>
          <p:cNvSpPr txBox="1"/>
          <p:nvPr/>
        </p:nvSpPr>
        <p:spPr>
          <a:xfrm>
            <a:off x="4944922" y="9341929"/>
            <a:ext cx="576726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draw(self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6523874" y="5583835"/>
            <a:ext cx="4901230" cy="757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6786292" y="6617386"/>
            <a:ext cx="2132114" cy="680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523874" y="8467462"/>
            <a:ext cx="7101623" cy="867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15"/>
          <p:cNvSpPr txBox="1"/>
          <p:nvPr/>
        </p:nvSpPr>
        <p:spPr>
          <a:xfrm>
            <a:off x="1910548" y="10485366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5" name="object 16"/>
          <p:cNvSpPr txBox="1"/>
          <p:nvPr/>
        </p:nvSpPr>
        <p:spPr>
          <a:xfrm>
            <a:off x="2360763" y="10494788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17"/>
          <p:cNvSpPr txBox="1"/>
          <p:nvPr/>
        </p:nvSpPr>
        <p:spPr>
          <a:xfrm>
            <a:off x="1279997" y="1048536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3802438" y="10463999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Point(x: 0, y: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8" name="object 15"/>
          <p:cNvSpPr txBox="1"/>
          <p:nvPr/>
        </p:nvSpPr>
        <p:spPr>
          <a:xfrm>
            <a:off x="1371034" y="10908592"/>
            <a:ext cx="107902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9" name="object 15"/>
          <p:cNvSpPr txBox="1"/>
          <p:nvPr/>
        </p:nvSpPr>
        <p:spPr>
          <a:xfrm>
            <a:off x="1758091" y="10927436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(x1: 0, y1: 0, x2: 0, y2: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1371034" y="11348930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d.draw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1" name="object 6"/>
          <p:cNvSpPr/>
          <p:nvPr/>
        </p:nvSpPr>
        <p:spPr>
          <a:xfrm>
            <a:off x="8678251" y="10370907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7"/>
          <p:cNvSpPr txBox="1"/>
          <p:nvPr/>
        </p:nvSpPr>
        <p:spPr>
          <a:xfrm>
            <a:off x="8802237" y="10413219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3" name="object 8"/>
          <p:cNvSpPr/>
          <p:nvPr/>
        </p:nvSpPr>
        <p:spPr>
          <a:xfrm>
            <a:off x="8831498" y="1146861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4" name="object 9"/>
          <p:cNvSpPr txBox="1"/>
          <p:nvPr/>
        </p:nvSpPr>
        <p:spPr>
          <a:xfrm>
            <a:off x="8831498" y="11468613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5" name="object 10"/>
          <p:cNvSpPr/>
          <p:nvPr/>
        </p:nvSpPr>
        <p:spPr>
          <a:xfrm>
            <a:off x="8831498" y="1092521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1"/>
          <p:cNvSpPr txBox="1"/>
          <p:nvPr/>
        </p:nvSpPr>
        <p:spPr>
          <a:xfrm>
            <a:off x="8831498" y="10925210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pointer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7" name="object 13"/>
          <p:cNvSpPr/>
          <p:nvPr/>
        </p:nvSpPr>
        <p:spPr>
          <a:xfrm>
            <a:off x="10565141" y="1108726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9126222" y="6684234"/>
            <a:ext cx="1463093" cy="44030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0726274" y="6595552"/>
            <a:ext cx="754981" cy="453782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0776996" y="8587626"/>
            <a:ext cx="2913310" cy="25308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bject 16"/>
          <p:cNvSpPr txBox="1"/>
          <p:nvPr/>
        </p:nvSpPr>
        <p:spPr>
          <a:xfrm>
            <a:off x="2571459" y="11847642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2" name="object 17"/>
          <p:cNvSpPr txBox="1"/>
          <p:nvPr/>
        </p:nvSpPr>
        <p:spPr>
          <a:xfrm>
            <a:off x="1332690" y="1183884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3" name="object 15"/>
          <p:cNvSpPr txBox="1"/>
          <p:nvPr/>
        </p:nvSpPr>
        <p:spPr>
          <a:xfrm>
            <a:off x="1988555" y="11838848"/>
            <a:ext cx="213422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d2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4" name="object 15"/>
          <p:cNvSpPr txBox="1"/>
          <p:nvPr/>
        </p:nvSpPr>
        <p:spPr>
          <a:xfrm>
            <a:off x="3965021" y="11834483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2"/>
          <p:cNvSpPr txBox="1"/>
          <p:nvPr/>
        </p:nvSpPr>
        <p:spPr>
          <a:xfrm>
            <a:off x="6349517" y="11582005"/>
            <a:ext cx="14231539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204" dirty="0" smtClean="0">
                <a:solidFill>
                  <a:srgbClr val="FFFF00"/>
                </a:solidFill>
                <a:latin typeface="Arial Narrow"/>
                <a:cs typeface="Arial Narrow"/>
              </a:rPr>
              <a:t>Value type.  Copy?</a:t>
            </a:r>
            <a:endParaRPr sz="4918" dirty="0">
              <a:solidFill>
                <a:srgbClr val="FFFF00"/>
              </a:solidFill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3744" y="11789268"/>
            <a:ext cx="4274845" cy="5332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685568" y="11975442"/>
            <a:ext cx="1577832" cy="11605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8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13"/>
          <p:cNvSpPr/>
          <p:nvPr/>
        </p:nvSpPr>
        <p:spPr>
          <a:xfrm>
            <a:off x="11413913" y="583836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object 2"/>
          <p:cNvSpPr txBox="1"/>
          <p:nvPr/>
        </p:nvSpPr>
        <p:spPr>
          <a:xfrm>
            <a:off x="1053744" y="1568811"/>
            <a:ext cx="12203315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store data &amp; </a:t>
            </a:r>
            <a:r>
              <a:rPr lang="en-US" sz="4918" spc="179" dirty="0">
                <a:solidFill>
                  <a:srgbClr val="8E8E93"/>
                </a:solidFill>
                <a:latin typeface="Arial Narrow"/>
                <a:cs typeface="Arial Narrow"/>
              </a:rPr>
              <a:t>dispatch </a:t>
            </a:r>
            <a:r>
              <a:rPr lang="en-US" sz="4918" spc="179" dirty="0" smtClean="0">
                <a:solidFill>
                  <a:srgbClr val="8E8E93"/>
                </a:solidFill>
                <a:latin typeface="Arial Narrow"/>
                <a:cs typeface="Arial Narrow"/>
              </a:rPr>
              <a:t>method uniformly</a:t>
            </a:r>
            <a:endParaRPr sz="4918" dirty="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981" y="496107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42" dirty="0"/>
              <a:t>Two Problems</a:t>
            </a:r>
            <a:endParaRPr spc="167" dirty="0"/>
          </a:p>
        </p:txBody>
      </p:sp>
      <p:sp>
        <p:nvSpPr>
          <p:cNvPr id="4" name="object 4"/>
          <p:cNvSpPr/>
          <p:nvPr/>
        </p:nvSpPr>
        <p:spPr>
          <a:xfrm>
            <a:off x="11892490" y="299228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2258157" y="337863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2258157" y="337863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02897" y="529072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2450713" y="458788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2393115" y="529770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4768374" y="528765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9108141" y="583836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9807420" y="58749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2823" y="646188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72823" y="700071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272823" y="753955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2823" y="807839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25104" y="582672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89785" y="646022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589785" y="699906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42066" y="582605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234664" y="606674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5186664" y="598383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4804562" y="647078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4754880" y="755418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4758878" y="649605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19981" y="3435284"/>
            <a:ext cx="7331174" cy="9131365"/>
          </a:xfrm>
          <a:custGeom>
            <a:avLst/>
            <a:gdLst/>
            <a:ahLst/>
            <a:cxnLst/>
            <a:rect l="l" t="t" r="r" b="b"/>
            <a:pathLst>
              <a:path w="8796020" h="8884920">
                <a:moveTo>
                  <a:pt x="0" y="0"/>
                </a:moveTo>
                <a:lnTo>
                  <a:pt x="8795543" y="0"/>
                </a:lnTo>
                <a:lnTo>
                  <a:pt x="8795543" y="8884923"/>
                </a:lnTo>
                <a:lnTo>
                  <a:pt x="0" y="8884923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888401" y="9373718"/>
            <a:ext cx="7680394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230523" y="3623374"/>
            <a:ext cx="520200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{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22500" y="4383832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6673" y="4872638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22500" y="487263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34311" y="5361444"/>
            <a:ext cx="18920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73208" y="4206138"/>
            <a:ext cx="1892070" cy="197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50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  <a:p>
            <a:pPr marL="472640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64863" y="6339055"/>
            <a:ext cx="267959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733367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34311" y="7316668"/>
            <a:ext cx="94577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7776" y="6827862"/>
            <a:ext cx="110348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…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73208" y="6161360"/>
            <a:ext cx="2206973" cy="19740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y1,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790011" y="772335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 txBox="1"/>
          <p:nvPr/>
        </p:nvSpPr>
        <p:spPr>
          <a:xfrm>
            <a:off x="14015059" y="776074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55652" y="833508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954692" y="887391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3954691" y="941274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21"/>
          <p:cNvSpPr/>
          <p:nvPr/>
        </p:nvSpPr>
        <p:spPr>
          <a:xfrm rot="19001915" flipV="1">
            <a:off x="9901437" y="434355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21"/>
          <p:cNvSpPr/>
          <p:nvPr/>
        </p:nvSpPr>
        <p:spPr>
          <a:xfrm rot="13452116" flipV="1">
            <a:off x="13701948" y="488855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21"/>
          <p:cNvSpPr txBox="1"/>
          <p:nvPr/>
        </p:nvSpPr>
        <p:spPr>
          <a:xfrm>
            <a:off x="3965021" y="8314946"/>
            <a:ext cx="18915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-54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2"/>
          <p:cNvSpPr txBox="1"/>
          <p:nvPr/>
        </p:nvSpPr>
        <p:spPr>
          <a:xfrm>
            <a:off x="1285178" y="8137251"/>
            <a:ext cx="283784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640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x1, y1,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7" name="object 23"/>
          <p:cNvSpPr txBox="1"/>
          <p:nvPr/>
        </p:nvSpPr>
        <p:spPr>
          <a:xfrm>
            <a:off x="1758091" y="9292557"/>
            <a:ext cx="23646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4280298" y="8803751"/>
            <a:ext cx="157610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9" name="object 25"/>
          <p:cNvSpPr txBox="1"/>
          <p:nvPr/>
        </p:nvSpPr>
        <p:spPr>
          <a:xfrm>
            <a:off x="1285178" y="9781363"/>
            <a:ext cx="15771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1" name="object 15"/>
          <p:cNvSpPr txBox="1"/>
          <p:nvPr/>
        </p:nvSpPr>
        <p:spPr>
          <a:xfrm>
            <a:off x="5220142" y="5264344"/>
            <a:ext cx="385784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Point)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5"/>
          <p:cNvSpPr txBox="1"/>
          <p:nvPr/>
        </p:nvSpPr>
        <p:spPr>
          <a:xfrm>
            <a:off x="5387135" y="7298291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draw(self: Line)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3" name="object 15"/>
          <p:cNvSpPr txBox="1"/>
          <p:nvPr/>
        </p:nvSpPr>
        <p:spPr>
          <a:xfrm>
            <a:off x="4944922" y="9341929"/>
            <a:ext cx="576726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smtClean="0">
                <a:solidFill>
                  <a:srgbClr val="FFFFFF"/>
                </a:solidFill>
                <a:latin typeface="Lucida Console"/>
                <a:cs typeface="Lucida Console"/>
              </a:rPr>
              <a:t>draw(self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6523874" y="5583835"/>
            <a:ext cx="4901230" cy="7572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6786292" y="6617386"/>
            <a:ext cx="2132114" cy="680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523874" y="8467462"/>
            <a:ext cx="7101623" cy="867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15"/>
          <p:cNvSpPr txBox="1"/>
          <p:nvPr/>
        </p:nvSpPr>
        <p:spPr>
          <a:xfrm>
            <a:off x="1910548" y="10485366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5" name="object 16"/>
          <p:cNvSpPr txBox="1"/>
          <p:nvPr/>
        </p:nvSpPr>
        <p:spPr>
          <a:xfrm>
            <a:off x="2360763" y="10494788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17"/>
          <p:cNvSpPr txBox="1"/>
          <p:nvPr/>
        </p:nvSpPr>
        <p:spPr>
          <a:xfrm>
            <a:off x="1279997" y="1048536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3802438" y="10463999"/>
            <a:ext cx="35564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Point(x: 0, y: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8" name="object 15"/>
          <p:cNvSpPr txBox="1"/>
          <p:nvPr/>
        </p:nvSpPr>
        <p:spPr>
          <a:xfrm>
            <a:off x="1371034" y="10908592"/>
            <a:ext cx="1079028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9" name="object 15"/>
          <p:cNvSpPr txBox="1"/>
          <p:nvPr/>
        </p:nvSpPr>
        <p:spPr>
          <a:xfrm>
            <a:off x="1758091" y="10927436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(x1: 0, y1: 0, x2: 0, y2: 0)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1371034" y="11348930"/>
            <a:ext cx="79151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d.draw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1" name="object 6"/>
          <p:cNvSpPr/>
          <p:nvPr/>
        </p:nvSpPr>
        <p:spPr>
          <a:xfrm>
            <a:off x="8678251" y="10370907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7"/>
          <p:cNvSpPr txBox="1"/>
          <p:nvPr/>
        </p:nvSpPr>
        <p:spPr>
          <a:xfrm>
            <a:off x="8802237" y="10413219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3" name="object 8"/>
          <p:cNvSpPr/>
          <p:nvPr/>
        </p:nvSpPr>
        <p:spPr>
          <a:xfrm>
            <a:off x="8831498" y="1146861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4" name="object 9"/>
          <p:cNvSpPr txBox="1"/>
          <p:nvPr/>
        </p:nvSpPr>
        <p:spPr>
          <a:xfrm>
            <a:off x="8831498" y="11468613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5" name="object 10"/>
          <p:cNvSpPr/>
          <p:nvPr/>
        </p:nvSpPr>
        <p:spPr>
          <a:xfrm>
            <a:off x="8831498" y="1092521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1"/>
          <p:cNvSpPr txBox="1"/>
          <p:nvPr/>
        </p:nvSpPr>
        <p:spPr>
          <a:xfrm>
            <a:off x="8831498" y="10925210"/>
            <a:ext cx="2003741" cy="352197"/>
          </a:xfrm>
          <a:prstGeom prst="rect">
            <a:avLst/>
          </a:prstGeom>
        </p:spPr>
        <p:txBody>
          <a:bodyPr vert="horz" wrap="square" lIns="0" tIns="37577" rIns="0" bIns="0" rtlCol="0">
            <a:spAutoFit/>
          </a:bodyPr>
          <a:lstStyle/>
          <a:p>
            <a:pPr marL="50810">
              <a:spcBef>
                <a:spcPts val="296"/>
              </a:spcBef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???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7" name="object 13"/>
          <p:cNvSpPr/>
          <p:nvPr/>
        </p:nvSpPr>
        <p:spPr>
          <a:xfrm>
            <a:off x="10565141" y="1108726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7" y="0"/>
                </a:moveTo>
                <a:lnTo>
                  <a:pt x="35164" y="4531"/>
                </a:lnTo>
                <a:lnTo>
                  <a:pt x="16861" y="16875"/>
                </a:lnTo>
                <a:lnTo>
                  <a:pt x="4522" y="35181"/>
                </a:lnTo>
                <a:lnTo>
                  <a:pt x="0" y="57600"/>
                </a:lnTo>
                <a:lnTo>
                  <a:pt x="4526" y="80014"/>
                </a:lnTo>
                <a:lnTo>
                  <a:pt x="16870" y="98318"/>
                </a:lnTo>
                <a:lnTo>
                  <a:pt x="35187" y="110659"/>
                </a:lnTo>
                <a:lnTo>
                  <a:pt x="57577" y="115179"/>
                </a:lnTo>
                <a:lnTo>
                  <a:pt x="80004" y="110654"/>
                </a:lnTo>
                <a:lnTo>
                  <a:pt x="98309" y="98313"/>
                </a:lnTo>
                <a:lnTo>
                  <a:pt x="110652" y="80008"/>
                </a:lnTo>
                <a:lnTo>
                  <a:pt x="115175" y="57589"/>
                </a:lnTo>
                <a:lnTo>
                  <a:pt x="110645" y="35171"/>
                </a:lnTo>
                <a:lnTo>
                  <a:pt x="98298" y="16865"/>
                </a:lnTo>
                <a:lnTo>
                  <a:pt x="80006" y="4531"/>
                </a:lnTo>
                <a:lnTo>
                  <a:pt x="57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Rectangle 6"/>
          <p:cNvSpPr/>
          <p:nvPr/>
        </p:nvSpPr>
        <p:spPr>
          <a:xfrm>
            <a:off x="8802237" y="10908592"/>
            <a:ext cx="2070956" cy="507762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bject 16"/>
          <p:cNvSpPr txBox="1"/>
          <p:nvPr/>
        </p:nvSpPr>
        <p:spPr>
          <a:xfrm>
            <a:off x="2592226" y="11909282"/>
            <a:ext cx="15766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2" name="object 17"/>
          <p:cNvSpPr txBox="1"/>
          <p:nvPr/>
        </p:nvSpPr>
        <p:spPr>
          <a:xfrm>
            <a:off x="1353457" y="11900486"/>
            <a:ext cx="63055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 smtClean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3" name="object 15"/>
          <p:cNvSpPr txBox="1"/>
          <p:nvPr/>
        </p:nvSpPr>
        <p:spPr>
          <a:xfrm>
            <a:off x="2009322" y="11900488"/>
            <a:ext cx="213422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d2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8785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  <a:p>
            <a:pPr marL="44988">
              <a:spcBef>
                <a:spcPts val="567"/>
              </a:spcBef>
            </a:pPr>
            <a:r>
              <a:rPr sz="4918" spc="163" dirty="0">
                <a:solidFill>
                  <a:srgbClr val="8E8E93"/>
                </a:solidFill>
              </a:rPr>
              <a:t>Boxing </a:t>
            </a:r>
            <a:r>
              <a:rPr sz="4918" spc="63" dirty="0">
                <a:solidFill>
                  <a:srgbClr val="8E8E93"/>
                </a:solidFill>
              </a:rPr>
              <a:t>values </a:t>
            </a:r>
            <a:r>
              <a:rPr sz="4918" spc="238" dirty="0">
                <a:solidFill>
                  <a:srgbClr val="8E8E93"/>
                </a:solidFill>
              </a:rPr>
              <a:t>of </a:t>
            </a:r>
            <a:r>
              <a:rPr sz="4918" spc="254" dirty="0">
                <a:solidFill>
                  <a:srgbClr val="8E8E93"/>
                </a:solidFill>
              </a:rPr>
              <a:t>protocol</a:t>
            </a:r>
            <a:r>
              <a:rPr sz="4918" spc="-738" dirty="0">
                <a:solidFill>
                  <a:srgbClr val="8E8E93"/>
                </a:solidFill>
              </a:rPr>
              <a:t> </a:t>
            </a:r>
            <a:r>
              <a:rPr sz="4918" spc="170" dirty="0">
                <a:solidFill>
                  <a:srgbClr val="8E8E93"/>
                </a:solidFill>
              </a:rPr>
              <a:t>types</a:t>
            </a:r>
            <a:endParaRPr sz="4918"/>
          </a:p>
        </p:txBody>
      </p:sp>
      <p:sp>
        <p:nvSpPr>
          <p:cNvPr id="9" name="object 13"/>
          <p:cNvSpPr/>
          <p:nvPr/>
        </p:nvSpPr>
        <p:spPr>
          <a:xfrm>
            <a:off x="12217875" y="499971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4"/>
          <p:cNvSpPr/>
          <p:nvPr/>
        </p:nvSpPr>
        <p:spPr>
          <a:xfrm>
            <a:off x="12696452" y="215363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5"/>
          <p:cNvSpPr/>
          <p:nvPr/>
        </p:nvSpPr>
        <p:spPr>
          <a:xfrm>
            <a:off x="13062119" y="253998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6"/>
          <p:cNvSpPr/>
          <p:nvPr/>
        </p:nvSpPr>
        <p:spPr>
          <a:xfrm>
            <a:off x="13062119" y="253998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8"/>
          <p:cNvSpPr/>
          <p:nvPr/>
        </p:nvSpPr>
        <p:spPr>
          <a:xfrm>
            <a:off x="11006859" y="445207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9"/>
          <p:cNvSpPr/>
          <p:nvPr/>
        </p:nvSpPr>
        <p:spPr>
          <a:xfrm>
            <a:off x="13254675" y="374923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0"/>
          <p:cNvSpPr/>
          <p:nvPr/>
        </p:nvSpPr>
        <p:spPr>
          <a:xfrm>
            <a:off x="13197077" y="445905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2"/>
          <p:cNvSpPr/>
          <p:nvPr/>
        </p:nvSpPr>
        <p:spPr>
          <a:xfrm>
            <a:off x="15572336" y="444900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3"/>
          <p:cNvSpPr/>
          <p:nvPr/>
        </p:nvSpPr>
        <p:spPr>
          <a:xfrm>
            <a:off x="9912103" y="499971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4"/>
          <p:cNvSpPr txBox="1"/>
          <p:nvPr/>
        </p:nvSpPr>
        <p:spPr>
          <a:xfrm>
            <a:off x="10611382" y="503632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0076785" y="562323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0076785" y="616206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10076785" y="670090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0076785" y="723974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12229066" y="498807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12393747" y="562157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12393747" y="616041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14546028" y="498740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3"/>
          <p:cNvSpPr/>
          <p:nvPr/>
        </p:nvSpPr>
        <p:spPr>
          <a:xfrm>
            <a:off x="16038626" y="522809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4"/>
          <p:cNvSpPr/>
          <p:nvPr/>
        </p:nvSpPr>
        <p:spPr>
          <a:xfrm>
            <a:off x="15990626" y="514518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5"/>
          <p:cNvSpPr/>
          <p:nvPr/>
        </p:nvSpPr>
        <p:spPr>
          <a:xfrm>
            <a:off x="15608524" y="563213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26"/>
          <p:cNvSpPr/>
          <p:nvPr/>
        </p:nvSpPr>
        <p:spPr>
          <a:xfrm>
            <a:off x="15558842" y="671553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27"/>
          <p:cNvSpPr/>
          <p:nvPr/>
        </p:nvSpPr>
        <p:spPr>
          <a:xfrm>
            <a:off x="15562840" y="565740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43"/>
          <p:cNvSpPr/>
          <p:nvPr/>
        </p:nvSpPr>
        <p:spPr>
          <a:xfrm>
            <a:off x="14593973" y="688470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44"/>
          <p:cNvSpPr txBox="1"/>
          <p:nvPr/>
        </p:nvSpPr>
        <p:spPr>
          <a:xfrm>
            <a:off x="14819021" y="692209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45"/>
          <p:cNvSpPr txBox="1"/>
          <p:nvPr/>
        </p:nvSpPr>
        <p:spPr>
          <a:xfrm>
            <a:off x="14759614" y="749643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46"/>
          <p:cNvSpPr txBox="1"/>
          <p:nvPr/>
        </p:nvSpPr>
        <p:spPr>
          <a:xfrm>
            <a:off x="14758654" y="803526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6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94522"/>
              </p:ext>
            </p:extLst>
          </p:nvPr>
        </p:nvGraphicFramePr>
        <p:xfrm>
          <a:off x="14758653" y="857409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7" name="object 21"/>
          <p:cNvSpPr/>
          <p:nvPr/>
        </p:nvSpPr>
        <p:spPr>
          <a:xfrm rot="19001915" flipV="1">
            <a:off x="10705399" y="350490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1"/>
          <p:cNvSpPr/>
          <p:nvPr/>
        </p:nvSpPr>
        <p:spPr>
          <a:xfrm rot="13452116" flipV="1">
            <a:off x="14505910" y="404990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3"/>
          <p:cNvSpPr/>
          <p:nvPr/>
        </p:nvSpPr>
        <p:spPr>
          <a:xfrm>
            <a:off x="5970391" y="375882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3" name="object 4"/>
          <p:cNvSpPr txBox="1"/>
          <p:nvPr/>
        </p:nvSpPr>
        <p:spPr>
          <a:xfrm>
            <a:off x="5964006" y="394677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4" name="object 7"/>
          <p:cNvSpPr/>
          <p:nvPr/>
        </p:nvSpPr>
        <p:spPr>
          <a:xfrm>
            <a:off x="3919283" y="362314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65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11946"/>
              </p:ext>
            </p:extLst>
          </p:nvPr>
        </p:nvGraphicFramePr>
        <p:xfrm>
          <a:off x="4083876" y="3722462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66" name="object 9"/>
          <p:cNvSpPr/>
          <p:nvPr/>
        </p:nvSpPr>
        <p:spPr>
          <a:xfrm>
            <a:off x="853082" y="363909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10"/>
          <p:cNvSpPr/>
          <p:nvPr/>
        </p:nvSpPr>
        <p:spPr>
          <a:xfrm>
            <a:off x="1006329" y="42448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11"/>
          <p:cNvSpPr txBox="1"/>
          <p:nvPr/>
        </p:nvSpPr>
        <p:spPr>
          <a:xfrm>
            <a:off x="1046204" y="428274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12"/>
          <p:cNvSpPr/>
          <p:nvPr/>
        </p:nvSpPr>
        <p:spPr>
          <a:xfrm>
            <a:off x="1006329" y="371505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0" name="object 13"/>
          <p:cNvSpPr/>
          <p:nvPr/>
        </p:nvSpPr>
        <p:spPr>
          <a:xfrm>
            <a:off x="1006329" y="477456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1" name="object 14"/>
          <p:cNvSpPr/>
          <p:nvPr/>
        </p:nvSpPr>
        <p:spPr>
          <a:xfrm>
            <a:off x="1006329" y="530432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5"/>
          <p:cNvSpPr/>
          <p:nvPr/>
        </p:nvSpPr>
        <p:spPr>
          <a:xfrm>
            <a:off x="1006329" y="583408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6"/>
          <p:cNvSpPr/>
          <p:nvPr/>
        </p:nvSpPr>
        <p:spPr>
          <a:xfrm>
            <a:off x="2816264" y="396050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4" name="object 17"/>
          <p:cNvSpPr/>
          <p:nvPr/>
        </p:nvSpPr>
        <p:spPr>
          <a:xfrm>
            <a:off x="3711665" y="390290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8"/>
          <p:cNvSpPr/>
          <p:nvPr/>
        </p:nvSpPr>
        <p:spPr>
          <a:xfrm>
            <a:off x="2733355" y="391250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9"/>
          <p:cNvSpPr/>
          <p:nvPr/>
        </p:nvSpPr>
        <p:spPr>
          <a:xfrm>
            <a:off x="1006478" y="371193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4"/>
          <p:cNvSpPr/>
          <p:nvPr/>
        </p:nvSpPr>
        <p:spPr>
          <a:xfrm>
            <a:off x="830063" y="734601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5"/>
          <p:cNvSpPr/>
          <p:nvPr/>
        </p:nvSpPr>
        <p:spPr>
          <a:xfrm>
            <a:off x="922613" y="7422113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5">
                <a:moveTo>
                  <a:pt x="3073801" y="0"/>
                </a:moveTo>
                <a:lnTo>
                  <a:pt x="307380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80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6"/>
          <p:cNvSpPr txBox="1"/>
          <p:nvPr/>
        </p:nvSpPr>
        <p:spPr>
          <a:xfrm>
            <a:off x="3139583" y="7531517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/>
          <p:nvPr/>
        </p:nvSpPr>
        <p:spPr>
          <a:xfrm>
            <a:off x="983310" y="95410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81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000597"/>
              </p:ext>
            </p:extLst>
          </p:nvPr>
        </p:nvGraphicFramePr>
        <p:xfrm>
          <a:off x="964027" y="7406710"/>
          <a:ext cx="2003143" cy="2101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2499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8A854"/>
                    </a:solidFill>
                  </a:tcPr>
                </a:tc>
              </a:tr>
              <a:tr h="525237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278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83" name="object 9"/>
          <p:cNvSpPr txBox="1"/>
          <p:nvPr/>
        </p:nvSpPr>
        <p:spPr>
          <a:xfrm>
            <a:off x="1057417" y="5827989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4" name="object 9"/>
          <p:cNvSpPr txBox="1"/>
          <p:nvPr/>
        </p:nvSpPr>
        <p:spPr>
          <a:xfrm>
            <a:off x="1046204" y="538197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6" name="object 9"/>
          <p:cNvSpPr txBox="1"/>
          <p:nvPr/>
        </p:nvSpPr>
        <p:spPr>
          <a:xfrm>
            <a:off x="978510" y="9082044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9"/>
          <p:cNvSpPr txBox="1"/>
          <p:nvPr/>
        </p:nvSpPr>
        <p:spPr>
          <a:xfrm>
            <a:off x="955491" y="9557842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2" name="object 9"/>
          <p:cNvSpPr/>
          <p:nvPr/>
        </p:nvSpPr>
        <p:spPr>
          <a:xfrm>
            <a:off x="5172160" y="838475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3" name="object 10"/>
          <p:cNvSpPr/>
          <p:nvPr/>
        </p:nvSpPr>
        <p:spPr>
          <a:xfrm>
            <a:off x="5325407" y="899046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4" name="object 11"/>
          <p:cNvSpPr txBox="1"/>
          <p:nvPr/>
        </p:nvSpPr>
        <p:spPr>
          <a:xfrm>
            <a:off x="5365282" y="902840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5" name="object 12"/>
          <p:cNvSpPr/>
          <p:nvPr/>
        </p:nvSpPr>
        <p:spPr>
          <a:xfrm>
            <a:off x="5325407" y="846071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6" name="object 13"/>
          <p:cNvSpPr/>
          <p:nvPr/>
        </p:nvSpPr>
        <p:spPr>
          <a:xfrm>
            <a:off x="5325407" y="952022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7" name="object 14"/>
          <p:cNvSpPr/>
          <p:nvPr/>
        </p:nvSpPr>
        <p:spPr>
          <a:xfrm>
            <a:off x="5325407" y="1004998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8" name="object 15"/>
          <p:cNvSpPr/>
          <p:nvPr/>
        </p:nvSpPr>
        <p:spPr>
          <a:xfrm>
            <a:off x="5325407" y="105797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9" name="object 16"/>
          <p:cNvSpPr/>
          <p:nvPr/>
        </p:nvSpPr>
        <p:spPr>
          <a:xfrm flipV="1">
            <a:off x="7135342" y="8660443"/>
            <a:ext cx="1076667" cy="45719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1" name="object 18"/>
          <p:cNvSpPr/>
          <p:nvPr/>
        </p:nvSpPr>
        <p:spPr>
          <a:xfrm>
            <a:off x="7052433" y="8658162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2" name="object 19"/>
          <p:cNvSpPr/>
          <p:nvPr/>
        </p:nvSpPr>
        <p:spPr>
          <a:xfrm>
            <a:off x="5325556" y="8457596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3" name="object 9"/>
          <p:cNvSpPr txBox="1"/>
          <p:nvPr/>
        </p:nvSpPr>
        <p:spPr>
          <a:xfrm>
            <a:off x="5376495" y="10573648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4" name="object 9"/>
          <p:cNvSpPr txBox="1"/>
          <p:nvPr/>
        </p:nvSpPr>
        <p:spPr>
          <a:xfrm>
            <a:off x="5365282" y="10127636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5" name="object 26"/>
          <p:cNvSpPr/>
          <p:nvPr/>
        </p:nvSpPr>
        <p:spPr>
          <a:xfrm>
            <a:off x="9341773" y="790023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6" name="object 43"/>
          <p:cNvSpPr/>
          <p:nvPr/>
        </p:nvSpPr>
        <p:spPr>
          <a:xfrm>
            <a:off x="8376904" y="806940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7" name="object 44"/>
          <p:cNvSpPr txBox="1"/>
          <p:nvPr/>
        </p:nvSpPr>
        <p:spPr>
          <a:xfrm>
            <a:off x="8601952" y="810679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8" name="object 45"/>
          <p:cNvSpPr txBox="1"/>
          <p:nvPr/>
        </p:nvSpPr>
        <p:spPr>
          <a:xfrm>
            <a:off x="8542545" y="868113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9" name="object 46"/>
          <p:cNvSpPr txBox="1"/>
          <p:nvPr/>
        </p:nvSpPr>
        <p:spPr>
          <a:xfrm>
            <a:off x="8541585" y="921996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10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5996"/>
              </p:ext>
            </p:extLst>
          </p:nvPr>
        </p:nvGraphicFramePr>
        <p:xfrm>
          <a:off x="8541584" y="975879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  <a:p>
            <a:pPr marL="44988">
              <a:spcBef>
                <a:spcPts val="567"/>
              </a:spcBef>
            </a:pPr>
            <a:r>
              <a:rPr sz="4918" spc="163" dirty="0">
                <a:solidFill>
                  <a:srgbClr val="8E8E93"/>
                </a:solidFill>
              </a:rPr>
              <a:t>Boxing </a:t>
            </a:r>
            <a:r>
              <a:rPr sz="4918" spc="63" dirty="0">
                <a:solidFill>
                  <a:srgbClr val="8E8E93"/>
                </a:solidFill>
              </a:rPr>
              <a:t>values </a:t>
            </a:r>
            <a:r>
              <a:rPr sz="4918" spc="238" dirty="0">
                <a:solidFill>
                  <a:srgbClr val="8E8E93"/>
                </a:solidFill>
              </a:rPr>
              <a:t>of </a:t>
            </a:r>
            <a:r>
              <a:rPr sz="4918" spc="254" dirty="0">
                <a:solidFill>
                  <a:srgbClr val="8E8E93"/>
                </a:solidFill>
              </a:rPr>
              <a:t>protocol</a:t>
            </a:r>
            <a:r>
              <a:rPr sz="4918" spc="-738" dirty="0">
                <a:solidFill>
                  <a:srgbClr val="8E8E93"/>
                </a:solidFill>
              </a:rPr>
              <a:t> </a:t>
            </a:r>
            <a:r>
              <a:rPr sz="4918" spc="170" dirty="0">
                <a:solidFill>
                  <a:srgbClr val="8E8E93"/>
                </a:solidFill>
              </a:rPr>
              <a:t>types</a:t>
            </a:r>
            <a:endParaRPr sz="4918"/>
          </a:p>
        </p:txBody>
      </p:sp>
      <p:sp>
        <p:nvSpPr>
          <p:cNvPr id="9" name="object 13"/>
          <p:cNvSpPr/>
          <p:nvPr/>
        </p:nvSpPr>
        <p:spPr>
          <a:xfrm>
            <a:off x="12217875" y="4999716"/>
            <a:ext cx="2051374" cy="1792556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4"/>
          <p:cNvSpPr/>
          <p:nvPr/>
        </p:nvSpPr>
        <p:spPr>
          <a:xfrm>
            <a:off x="12696452" y="2153639"/>
            <a:ext cx="1116718" cy="1116718"/>
          </a:xfrm>
          <a:custGeom>
            <a:avLst/>
            <a:gdLst/>
            <a:ahLst/>
            <a:cxnLst/>
            <a:rect l="l" t="t" r="r" b="b"/>
            <a:pathLst>
              <a:path w="1339850" h="1339850">
                <a:moveTo>
                  <a:pt x="1143622" y="195910"/>
                </a:moveTo>
                <a:lnTo>
                  <a:pt x="1176274" y="230942"/>
                </a:lnTo>
                <a:lnTo>
                  <a:pt x="1205958" y="267657"/>
                </a:lnTo>
                <a:lnTo>
                  <a:pt x="1232673" y="305895"/>
                </a:lnTo>
                <a:lnTo>
                  <a:pt x="1256420" y="345497"/>
                </a:lnTo>
                <a:lnTo>
                  <a:pt x="1277198" y="386301"/>
                </a:lnTo>
                <a:lnTo>
                  <a:pt x="1295008" y="428148"/>
                </a:lnTo>
                <a:lnTo>
                  <a:pt x="1309850" y="470877"/>
                </a:lnTo>
                <a:lnTo>
                  <a:pt x="1321723" y="514327"/>
                </a:lnTo>
                <a:lnTo>
                  <a:pt x="1330628" y="558338"/>
                </a:lnTo>
                <a:lnTo>
                  <a:pt x="1336565" y="602751"/>
                </a:lnTo>
                <a:lnTo>
                  <a:pt x="1339533" y="647404"/>
                </a:lnTo>
                <a:lnTo>
                  <a:pt x="1339533" y="692137"/>
                </a:lnTo>
                <a:lnTo>
                  <a:pt x="1336565" y="736790"/>
                </a:lnTo>
                <a:lnTo>
                  <a:pt x="1330628" y="781202"/>
                </a:lnTo>
                <a:lnTo>
                  <a:pt x="1321723" y="825214"/>
                </a:lnTo>
                <a:lnTo>
                  <a:pt x="1309850" y="868664"/>
                </a:lnTo>
                <a:lnTo>
                  <a:pt x="1295008" y="911393"/>
                </a:lnTo>
                <a:lnTo>
                  <a:pt x="1277198" y="953239"/>
                </a:lnTo>
                <a:lnTo>
                  <a:pt x="1256420" y="994044"/>
                </a:lnTo>
                <a:lnTo>
                  <a:pt x="1232673" y="1033645"/>
                </a:lnTo>
                <a:lnTo>
                  <a:pt x="1205958" y="1071884"/>
                </a:lnTo>
                <a:lnTo>
                  <a:pt x="1176274" y="1108599"/>
                </a:lnTo>
                <a:lnTo>
                  <a:pt x="1143622" y="1143630"/>
                </a:lnTo>
                <a:lnTo>
                  <a:pt x="1108591" y="1176281"/>
                </a:lnTo>
                <a:lnTo>
                  <a:pt x="1071876" y="1205963"/>
                </a:lnTo>
                <a:lnTo>
                  <a:pt x="1033637" y="1232677"/>
                </a:lnTo>
                <a:lnTo>
                  <a:pt x="994036" y="1256423"/>
                </a:lnTo>
                <a:lnTo>
                  <a:pt x="953232" y="1277201"/>
                </a:lnTo>
                <a:lnTo>
                  <a:pt x="911385" y="1295010"/>
                </a:lnTo>
                <a:lnTo>
                  <a:pt x="868656" y="1309851"/>
                </a:lnTo>
                <a:lnTo>
                  <a:pt x="825206" y="1321724"/>
                </a:lnTo>
                <a:lnTo>
                  <a:pt x="781194" y="1330629"/>
                </a:lnTo>
                <a:lnTo>
                  <a:pt x="736782" y="1336565"/>
                </a:lnTo>
                <a:lnTo>
                  <a:pt x="692129" y="1339533"/>
                </a:lnTo>
                <a:lnTo>
                  <a:pt x="647396" y="1339533"/>
                </a:lnTo>
                <a:lnTo>
                  <a:pt x="602743" y="1336565"/>
                </a:lnTo>
                <a:lnTo>
                  <a:pt x="558331" y="1330629"/>
                </a:lnTo>
                <a:lnTo>
                  <a:pt x="514319" y="1321724"/>
                </a:lnTo>
                <a:lnTo>
                  <a:pt x="470869" y="1309851"/>
                </a:lnTo>
                <a:lnTo>
                  <a:pt x="428140" y="1295010"/>
                </a:lnTo>
                <a:lnTo>
                  <a:pt x="386294" y="1277201"/>
                </a:lnTo>
                <a:lnTo>
                  <a:pt x="345489" y="1256423"/>
                </a:lnTo>
                <a:lnTo>
                  <a:pt x="305888" y="1232677"/>
                </a:lnTo>
                <a:lnTo>
                  <a:pt x="267649" y="1205963"/>
                </a:lnTo>
                <a:lnTo>
                  <a:pt x="230934" y="1176281"/>
                </a:lnTo>
                <a:lnTo>
                  <a:pt x="195903" y="1143630"/>
                </a:lnTo>
                <a:lnTo>
                  <a:pt x="163252" y="1108599"/>
                </a:lnTo>
                <a:lnTo>
                  <a:pt x="133570" y="1071884"/>
                </a:lnTo>
                <a:lnTo>
                  <a:pt x="106856" y="1033645"/>
                </a:lnTo>
                <a:lnTo>
                  <a:pt x="83110" y="994044"/>
                </a:lnTo>
                <a:lnTo>
                  <a:pt x="62332" y="953239"/>
                </a:lnTo>
                <a:lnTo>
                  <a:pt x="44523" y="911393"/>
                </a:lnTo>
                <a:lnTo>
                  <a:pt x="29682" y="868664"/>
                </a:lnTo>
                <a:lnTo>
                  <a:pt x="17809" y="825214"/>
                </a:lnTo>
                <a:lnTo>
                  <a:pt x="8904" y="781202"/>
                </a:lnTo>
                <a:lnTo>
                  <a:pt x="2968" y="736790"/>
                </a:lnTo>
                <a:lnTo>
                  <a:pt x="0" y="692137"/>
                </a:lnTo>
                <a:lnTo>
                  <a:pt x="0" y="647404"/>
                </a:lnTo>
                <a:lnTo>
                  <a:pt x="2968" y="602751"/>
                </a:lnTo>
                <a:lnTo>
                  <a:pt x="8904" y="558338"/>
                </a:lnTo>
                <a:lnTo>
                  <a:pt x="17809" y="514327"/>
                </a:lnTo>
                <a:lnTo>
                  <a:pt x="29682" y="470877"/>
                </a:lnTo>
                <a:lnTo>
                  <a:pt x="44523" y="428148"/>
                </a:lnTo>
                <a:lnTo>
                  <a:pt x="62332" y="386301"/>
                </a:lnTo>
                <a:lnTo>
                  <a:pt x="83110" y="345497"/>
                </a:lnTo>
                <a:lnTo>
                  <a:pt x="106856" y="305895"/>
                </a:lnTo>
                <a:lnTo>
                  <a:pt x="133570" y="267657"/>
                </a:lnTo>
                <a:lnTo>
                  <a:pt x="163252" y="230942"/>
                </a:lnTo>
                <a:lnTo>
                  <a:pt x="195903" y="195910"/>
                </a:lnTo>
                <a:lnTo>
                  <a:pt x="230934" y="163259"/>
                </a:lnTo>
                <a:lnTo>
                  <a:pt x="267649" y="133575"/>
                </a:lnTo>
                <a:lnTo>
                  <a:pt x="305888" y="106860"/>
                </a:lnTo>
                <a:lnTo>
                  <a:pt x="345489" y="83113"/>
                </a:lnTo>
                <a:lnTo>
                  <a:pt x="386294" y="62335"/>
                </a:lnTo>
                <a:lnTo>
                  <a:pt x="428140" y="44525"/>
                </a:lnTo>
                <a:lnTo>
                  <a:pt x="470869" y="29683"/>
                </a:lnTo>
                <a:lnTo>
                  <a:pt x="514319" y="17810"/>
                </a:lnTo>
                <a:lnTo>
                  <a:pt x="558331" y="8905"/>
                </a:lnTo>
                <a:lnTo>
                  <a:pt x="602743" y="2968"/>
                </a:lnTo>
                <a:lnTo>
                  <a:pt x="647396" y="0"/>
                </a:lnTo>
                <a:lnTo>
                  <a:pt x="692129" y="0"/>
                </a:lnTo>
                <a:lnTo>
                  <a:pt x="736782" y="2968"/>
                </a:lnTo>
                <a:lnTo>
                  <a:pt x="781194" y="8905"/>
                </a:lnTo>
                <a:lnTo>
                  <a:pt x="825206" y="17810"/>
                </a:lnTo>
                <a:lnTo>
                  <a:pt x="868656" y="29683"/>
                </a:lnTo>
                <a:lnTo>
                  <a:pt x="911385" y="44525"/>
                </a:lnTo>
                <a:lnTo>
                  <a:pt x="953232" y="62335"/>
                </a:lnTo>
                <a:lnTo>
                  <a:pt x="994036" y="83113"/>
                </a:lnTo>
                <a:lnTo>
                  <a:pt x="1033637" y="106860"/>
                </a:lnTo>
                <a:lnTo>
                  <a:pt x="1071876" y="133575"/>
                </a:lnTo>
                <a:lnTo>
                  <a:pt x="1108591" y="163259"/>
                </a:lnTo>
                <a:lnTo>
                  <a:pt x="1143622" y="195910"/>
                </a:lnTo>
                <a:close/>
              </a:path>
            </a:pathLst>
          </a:custGeom>
          <a:ln w="41883">
            <a:solidFill>
              <a:srgbClr val="DC5A5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5"/>
          <p:cNvSpPr/>
          <p:nvPr/>
        </p:nvSpPr>
        <p:spPr>
          <a:xfrm>
            <a:off x="13062119" y="2539989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0" y="418505"/>
                </a:moveTo>
                <a:lnTo>
                  <a:pt x="418505" y="0"/>
                </a:lnTo>
                <a:lnTo>
                  <a:pt x="448121" y="29616"/>
                </a:lnTo>
                <a:lnTo>
                  <a:pt x="29616" y="448121"/>
                </a:lnTo>
                <a:lnTo>
                  <a:pt x="0" y="418505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6"/>
          <p:cNvSpPr/>
          <p:nvPr/>
        </p:nvSpPr>
        <p:spPr>
          <a:xfrm>
            <a:off x="13062119" y="2539985"/>
            <a:ext cx="373650" cy="373650"/>
          </a:xfrm>
          <a:custGeom>
            <a:avLst/>
            <a:gdLst/>
            <a:ahLst/>
            <a:cxnLst/>
            <a:rect l="l" t="t" r="r" b="b"/>
            <a:pathLst>
              <a:path w="448309" h="448310">
                <a:moveTo>
                  <a:pt x="29616" y="0"/>
                </a:moveTo>
                <a:lnTo>
                  <a:pt x="448121" y="418505"/>
                </a:lnTo>
                <a:lnTo>
                  <a:pt x="418505" y="448121"/>
                </a:lnTo>
                <a:lnTo>
                  <a:pt x="0" y="29616"/>
                </a:lnTo>
                <a:lnTo>
                  <a:pt x="29616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8"/>
          <p:cNvSpPr/>
          <p:nvPr/>
        </p:nvSpPr>
        <p:spPr>
          <a:xfrm>
            <a:off x="11006859" y="4452072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48867" y="0"/>
                </a:moveTo>
                <a:lnTo>
                  <a:pt x="0" y="146602"/>
                </a:lnTo>
                <a:lnTo>
                  <a:pt x="14659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9"/>
          <p:cNvSpPr/>
          <p:nvPr/>
        </p:nvSpPr>
        <p:spPr>
          <a:xfrm>
            <a:off x="13254675" y="3749233"/>
            <a:ext cx="0" cy="722956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355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0"/>
          <p:cNvSpPr/>
          <p:nvPr/>
        </p:nvSpPr>
        <p:spPr>
          <a:xfrm>
            <a:off x="13197077" y="445905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2"/>
          <p:cNvSpPr/>
          <p:nvPr/>
        </p:nvSpPr>
        <p:spPr>
          <a:xfrm>
            <a:off x="15572336" y="4449009"/>
            <a:ext cx="118552" cy="125432"/>
          </a:xfrm>
          <a:custGeom>
            <a:avLst/>
            <a:gdLst/>
            <a:ahLst/>
            <a:cxnLst/>
            <a:rect l="l" t="t" r="r" b="b"/>
            <a:pathLst>
              <a:path w="142240" h="150495">
                <a:moveTo>
                  <a:pt x="105829" y="0"/>
                </a:moveTo>
                <a:lnTo>
                  <a:pt x="0" y="88908"/>
                </a:lnTo>
                <a:lnTo>
                  <a:pt x="141828" y="150278"/>
                </a:lnTo>
                <a:lnTo>
                  <a:pt x="1058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3"/>
          <p:cNvSpPr/>
          <p:nvPr/>
        </p:nvSpPr>
        <p:spPr>
          <a:xfrm>
            <a:off x="9912103" y="4999715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51" y="0"/>
                </a:lnTo>
                <a:lnTo>
                  <a:pt x="2460951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4"/>
          <p:cNvSpPr txBox="1"/>
          <p:nvPr/>
        </p:nvSpPr>
        <p:spPr>
          <a:xfrm>
            <a:off x="10611382" y="503632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0076785" y="5623233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6103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10076785" y="6162063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6103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10076785" y="6700901"/>
            <a:ext cx="1722179" cy="38693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978" rIns="0" bIns="0" rtlCol="0">
            <a:spAutoFit/>
          </a:bodyPr>
          <a:lstStyle/>
          <a:p>
            <a:pPr marL="56103">
              <a:spcBef>
                <a:spcPts val="5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10076785" y="7239740"/>
            <a:ext cx="1722179" cy="389072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095" rIns="0" bIns="0" rtlCol="0">
            <a:spAutoFit/>
          </a:bodyPr>
          <a:lstStyle/>
          <a:p>
            <a:pPr marL="56103">
              <a:spcBef>
                <a:spcPts val="5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19"/>
          <p:cNvSpPr txBox="1"/>
          <p:nvPr/>
        </p:nvSpPr>
        <p:spPr>
          <a:xfrm>
            <a:off x="12229066" y="4988074"/>
            <a:ext cx="2051374" cy="353801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9165" rIns="0" bIns="0" rtlCol="0">
            <a:spAutoFit/>
          </a:bodyPr>
          <a:lstStyle/>
          <a:p>
            <a:pPr marL="635656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0"/>
          <p:cNvSpPr txBox="1"/>
          <p:nvPr/>
        </p:nvSpPr>
        <p:spPr>
          <a:xfrm>
            <a:off x="12393747" y="5621574"/>
            <a:ext cx="1722179" cy="392813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7800" rIns="0" bIns="0" rtlCol="0">
            <a:spAutoFit/>
          </a:bodyPr>
          <a:lstStyle/>
          <a:p>
            <a:pPr marL="51869">
              <a:spcBef>
                <a:spcPts val="61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1"/>
          <p:cNvSpPr txBox="1"/>
          <p:nvPr/>
        </p:nvSpPr>
        <p:spPr>
          <a:xfrm>
            <a:off x="12393747" y="6160414"/>
            <a:ext cx="1722179" cy="386400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1449" rIns="0" bIns="0" rtlCol="0">
            <a:spAutoFit/>
          </a:bodyPr>
          <a:lstStyle/>
          <a:p>
            <a:pPr marL="51869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2"/>
          <p:cNvSpPr/>
          <p:nvPr/>
        </p:nvSpPr>
        <p:spPr>
          <a:xfrm>
            <a:off x="14546028" y="498740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3"/>
          <p:cNvSpPr/>
          <p:nvPr/>
        </p:nvSpPr>
        <p:spPr>
          <a:xfrm>
            <a:off x="16038626" y="5228096"/>
            <a:ext cx="0" cy="414932"/>
          </a:xfrm>
          <a:custGeom>
            <a:avLst/>
            <a:gdLst/>
            <a:ahLst/>
            <a:cxnLst/>
            <a:rect l="l" t="t" r="r" b="b"/>
            <a:pathLst>
              <a:path h="497840">
                <a:moveTo>
                  <a:pt x="0" y="0"/>
                </a:moveTo>
                <a:lnTo>
                  <a:pt x="0" y="49747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4"/>
          <p:cNvSpPr/>
          <p:nvPr/>
        </p:nvSpPr>
        <p:spPr>
          <a:xfrm>
            <a:off x="15990626" y="514518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3"/>
                </a:lnTo>
                <a:lnTo>
                  <a:pt x="16865" y="98309"/>
                </a:lnTo>
                <a:lnTo>
                  <a:pt x="35171" y="110653"/>
                </a:lnTo>
                <a:lnTo>
                  <a:pt x="57589" y="115179"/>
                </a:lnTo>
                <a:lnTo>
                  <a:pt x="80003" y="110653"/>
                </a:lnTo>
                <a:lnTo>
                  <a:pt x="98309" y="98309"/>
                </a:lnTo>
                <a:lnTo>
                  <a:pt x="110653" y="80003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5"/>
          <p:cNvSpPr/>
          <p:nvPr/>
        </p:nvSpPr>
        <p:spPr>
          <a:xfrm>
            <a:off x="15608524" y="5632134"/>
            <a:ext cx="82364" cy="1100139"/>
          </a:xfrm>
          <a:custGeom>
            <a:avLst/>
            <a:gdLst/>
            <a:ahLst/>
            <a:cxnLst/>
            <a:rect l="l" t="t" r="r" b="b"/>
            <a:pathLst>
              <a:path h="351790">
                <a:moveTo>
                  <a:pt x="0" y="0"/>
                </a:moveTo>
                <a:lnTo>
                  <a:pt x="0" y="35141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26"/>
          <p:cNvSpPr/>
          <p:nvPr/>
        </p:nvSpPr>
        <p:spPr>
          <a:xfrm>
            <a:off x="15558842" y="671553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27"/>
          <p:cNvSpPr/>
          <p:nvPr/>
        </p:nvSpPr>
        <p:spPr>
          <a:xfrm>
            <a:off x="15562840" y="5657409"/>
            <a:ext cx="502788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602683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43"/>
          <p:cNvSpPr/>
          <p:nvPr/>
        </p:nvSpPr>
        <p:spPr>
          <a:xfrm>
            <a:off x="14593973" y="6884703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44"/>
          <p:cNvSpPr txBox="1"/>
          <p:nvPr/>
        </p:nvSpPr>
        <p:spPr>
          <a:xfrm>
            <a:off x="14819021" y="692209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45"/>
          <p:cNvSpPr txBox="1"/>
          <p:nvPr/>
        </p:nvSpPr>
        <p:spPr>
          <a:xfrm>
            <a:off x="14759614" y="7496431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46"/>
          <p:cNvSpPr txBox="1"/>
          <p:nvPr/>
        </p:nvSpPr>
        <p:spPr>
          <a:xfrm>
            <a:off x="14758654" y="8035261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6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94522"/>
              </p:ext>
            </p:extLst>
          </p:nvPr>
        </p:nvGraphicFramePr>
        <p:xfrm>
          <a:off x="14758653" y="8574099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7" name="object 21"/>
          <p:cNvSpPr/>
          <p:nvPr/>
        </p:nvSpPr>
        <p:spPr>
          <a:xfrm rot="19001915" flipV="1">
            <a:off x="10705399" y="3504900"/>
            <a:ext cx="1092118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1"/>
          <p:cNvSpPr/>
          <p:nvPr/>
        </p:nvSpPr>
        <p:spPr>
          <a:xfrm rot="13452116" flipV="1">
            <a:off x="14505910" y="4049907"/>
            <a:ext cx="98305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3"/>
          <p:cNvSpPr/>
          <p:nvPr/>
        </p:nvSpPr>
        <p:spPr>
          <a:xfrm>
            <a:off x="5970391" y="375882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3" name="object 4"/>
          <p:cNvSpPr txBox="1"/>
          <p:nvPr/>
        </p:nvSpPr>
        <p:spPr>
          <a:xfrm>
            <a:off x="5964006" y="3946776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4" name="object 7"/>
          <p:cNvSpPr/>
          <p:nvPr/>
        </p:nvSpPr>
        <p:spPr>
          <a:xfrm>
            <a:off x="3919283" y="3623147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65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11946"/>
              </p:ext>
            </p:extLst>
          </p:nvPr>
        </p:nvGraphicFramePr>
        <p:xfrm>
          <a:off x="4083876" y="3722462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66" name="object 9"/>
          <p:cNvSpPr/>
          <p:nvPr/>
        </p:nvSpPr>
        <p:spPr>
          <a:xfrm>
            <a:off x="853082" y="363909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10"/>
          <p:cNvSpPr/>
          <p:nvPr/>
        </p:nvSpPr>
        <p:spPr>
          <a:xfrm>
            <a:off x="1006329" y="42448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11"/>
          <p:cNvSpPr txBox="1"/>
          <p:nvPr/>
        </p:nvSpPr>
        <p:spPr>
          <a:xfrm>
            <a:off x="1046204" y="428274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12"/>
          <p:cNvSpPr/>
          <p:nvPr/>
        </p:nvSpPr>
        <p:spPr>
          <a:xfrm>
            <a:off x="1006329" y="371505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0" name="object 13"/>
          <p:cNvSpPr/>
          <p:nvPr/>
        </p:nvSpPr>
        <p:spPr>
          <a:xfrm>
            <a:off x="1006329" y="477456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1" name="object 14"/>
          <p:cNvSpPr/>
          <p:nvPr/>
        </p:nvSpPr>
        <p:spPr>
          <a:xfrm>
            <a:off x="1006329" y="530432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5"/>
          <p:cNvSpPr/>
          <p:nvPr/>
        </p:nvSpPr>
        <p:spPr>
          <a:xfrm>
            <a:off x="1006329" y="583408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6"/>
          <p:cNvSpPr/>
          <p:nvPr/>
        </p:nvSpPr>
        <p:spPr>
          <a:xfrm>
            <a:off x="2816264" y="3960503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4" name="object 17"/>
          <p:cNvSpPr/>
          <p:nvPr/>
        </p:nvSpPr>
        <p:spPr>
          <a:xfrm>
            <a:off x="3711665" y="3902904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8"/>
          <p:cNvSpPr/>
          <p:nvPr/>
        </p:nvSpPr>
        <p:spPr>
          <a:xfrm>
            <a:off x="2733355" y="391250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9"/>
          <p:cNvSpPr/>
          <p:nvPr/>
        </p:nvSpPr>
        <p:spPr>
          <a:xfrm>
            <a:off x="1006478" y="371193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4"/>
          <p:cNvSpPr/>
          <p:nvPr/>
        </p:nvSpPr>
        <p:spPr>
          <a:xfrm>
            <a:off x="659919" y="946889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5"/>
          <p:cNvSpPr/>
          <p:nvPr/>
        </p:nvSpPr>
        <p:spPr>
          <a:xfrm>
            <a:off x="752469" y="9544997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5">
                <a:moveTo>
                  <a:pt x="3073801" y="0"/>
                </a:moveTo>
                <a:lnTo>
                  <a:pt x="307380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80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6"/>
          <p:cNvSpPr txBox="1"/>
          <p:nvPr/>
        </p:nvSpPr>
        <p:spPr>
          <a:xfrm>
            <a:off x="2969439" y="9654401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/>
          <p:nvPr/>
        </p:nvSpPr>
        <p:spPr>
          <a:xfrm>
            <a:off x="813166" y="1166388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81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19056"/>
              </p:ext>
            </p:extLst>
          </p:nvPr>
        </p:nvGraphicFramePr>
        <p:xfrm>
          <a:off x="793883" y="9529594"/>
          <a:ext cx="2003143" cy="2101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12499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solidFill>
                      <a:srgbClr val="58A854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solidFill>
                      <a:srgbClr val="58A854"/>
                    </a:solidFill>
                  </a:tcPr>
                </a:tc>
              </a:tr>
              <a:tr h="525237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34278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T w="31412">
                      <a:solidFill>
                        <a:srgbClr val="FFFFFF"/>
                      </a:solidFill>
                      <a:prstDash val="solid"/>
                    </a:lnT>
                    <a:lnB w="46626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83" name="object 9"/>
          <p:cNvSpPr txBox="1"/>
          <p:nvPr/>
        </p:nvSpPr>
        <p:spPr>
          <a:xfrm>
            <a:off x="1057417" y="5827989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4" name="object 9"/>
          <p:cNvSpPr txBox="1"/>
          <p:nvPr/>
        </p:nvSpPr>
        <p:spPr>
          <a:xfrm>
            <a:off x="1046204" y="538197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6" name="object 9"/>
          <p:cNvSpPr txBox="1"/>
          <p:nvPr/>
        </p:nvSpPr>
        <p:spPr>
          <a:xfrm>
            <a:off x="808366" y="11204928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9"/>
          <p:cNvSpPr txBox="1"/>
          <p:nvPr/>
        </p:nvSpPr>
        <p:spPr>
          <a:xfrm>
            <a:off x="785347" y="11680726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2" name="object 3"/>
          <p:cNvSpPr/>
          <p:nvPr/>
        </p:nvSpPr>
        <p:spPr>
          <a:xfrm>
            <a:off x="3907796" y="6152538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5" name="object 4"/>
          <p:cNvSpPr txBox="1"/>
          <p:nvPr/>
        </p:nvSpPr>
        <p:spPr>
          <a:xfrm>
            <a:off x="4502366" y="6189927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5"/>
          <p:cNvSpPr txBox="1"/>
          <p:nvPr/>
        </p:nvSpPr>
        <p:spPr>
          <a:xfrm>
            <a:off x="4061043" y="7250242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0281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6"/>
          <p:cNvSpPr txBox="1"/>
          <p:nvPr/>
        </p:nvSpPr>
        <p:spPr>
          <a:xfrm>
            <a:off x="4061043" y="7793646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0281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7"/>
          <p:cNvSpPr txBox="1"/>
          <p:nvPr/>
        </p:nvSpPr>
        <p:spPr>
          <a:xfrm>
            <a:off x="4061043" y="6706840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8"/>
          <p:cNvSpPr txBox="1"/>
          <p:nvPr/>
        </p:nvSpPr>
        <p:spPr>
          <a:xfrm>
            <a:off x="4061043" y="8337049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0281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0" name="object 3"/>
          <p:cNvSpPr/>
          <p:nvPr/>
        </p:nvSpPr>
        <p:spPr>
          <a:xfrm>
            <a:off x="4895594" y="949220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1" name="object 4"/>
          <p:cNvSpPr txBox="1"/>
          <p:nvPr/>
        </p:nvSpPr>
        <p:spPr>
          <a:xfrm>
            <a:off x="5239371" y="9529594"/>
            <a:ext cx="181321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2" name="object 5"/>
          <p:cNvSpPr txBox="1"/>
          <p:nvPr/>
        </p:nvSpPr>
        <p:spPr>
          <a:xfrm>
            <a:off x="5048841" y="1058991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0281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3" name="object 6"/>
          <p:cNvSpPr txBox="1"/>
          <p:nvPr/>
        </p:nvSpPr>
        <p:spPr>
          <a:xfrm>
            <a:off x="5048841" y="11133314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0281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4" name="object 7"/>
          <p:cNvSpPr txBox="1"/>
          <p:nvPr/>
        </p:nvSpPr>
        <p:spPr>
          <a:xfrm>
            <a:off x="5048841" y="10046508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5" name="object 8"/>
          <p:cNvSpPr txBox="1"/>
          <p:nvPr/>
        </p:nvSpPr>
        <p:spPr>
          <a:xfrm>
            <a:off x="5048841" y="1167671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0281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1938605" y="5641396"/>
            <a:ext cx="1830748" cy="74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323369" y="9843847"/>
            <a:ext cx="2572225" cy="145374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bject 9"/>
          <p:cNvSpPr/>
          <p:nvPr/>
        </p:nvSpPr>
        <p:spPr>
          <a:xfrm>
            <a:off x="8013638" y="88231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9" name="object 10"/>
          <p:cNvSpPr/>
          <p:nvPr/>
        </p:nvSpPr>
        <p:spPr>
          <a:xfrm>
            <a:off x="8166885" y="94288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0" name="object 11"/>
          <p:cNvSpPr txBox="1"/>
          <p:nvPr/>
        </p:nvSpPr>
        <p:spPr>
          <a:xfrm>
            <a:off x="8206760" y="9466815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1" name="object 12"/>
          <p:cNvSpPr/>
          <p:nvPr/>
        </p:nvSpPr>
        <p:spPr>
          <a:xfrm>
            <a:off x="8166885" y="88991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2" name="object 13"/>
          <p:cNvSpPr/>
          <p:nvPr/>
        </p:nvSpPr>
        <p:spPr>
          <a:xfrm>
            <a:off x="8166885" y="99586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3" name="object 14"/>
          <p:cNvSpPr/>
          <p:nvPr/>
        </p:nvSpPr>
        <p:spPr>
          <a:xfrm>
            <a:off x="8166885" y="1048839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4" name="object 15"/>
          <p:cNvSpPr/>
          <p:nvPr/>
        </p:nvSpPr>
        <p:spPr>
          <a:xfrm>
            <a:off x="8166885" y="110181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5" name="object 16"/>
          <p:cNvSpPr/>
          <p:nvPr/>
        </p:nvSpPr>
        <p:spPr>
          <a:xfrm flipV="1">
            <a:off x="9976820" y="9098854"/>
            <a:ext cx="1076667" cy="45719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6" name="object 18"/>
          <p:cNvSpPr/>
          <p:nvPr/>
        </p:nvSpPr>
        <p:spPr>
          <a:xfrm>
            <a:off x="9893911" y="909657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7" name="object 19"/>
          <p:cNvSpPr/>
          <p:nvPr/>
        </p:nvSpPr>
        <p:spPr>
          <a:xfrm>
            <a:off x="8167034" y="8896007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8" name="object 9"/>
          <p:cNvSpPr txBox="1"/>
          <p:nvPr/>
        </p:nvSpPr>
        <p:spPr>
          <a:xfrm>
            <a:off x="8217973" y="11012059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29" name="object 9"/>
          <p:cNvSpPr txBox="1"/>
          <p:nvPr/>
        </p:nvSpPr>
        <p:spPr>
          <a:xfrm>
            <a:off x="8206760" y="10566047"/>
            <a:ext cx="2003741" cy="350059"/>
          </a:xfrm>
          <a:prstGeom prst="rect">
            <a:avLst/>
          </a:prstGeom>
        </p:spPr>
        <p:txBody>
          <a:bodyPr vert="horz" wrap="square" lIns="0" tIns="35460" rIns="0" bIns="0" rtlCol="0">
            <a:spAutoFit/>
          </a:bodyPr>
          <a:lstStyle/>
          <a:p>
            <a:pPr marL="50810">
              <a:spcBef>
                <a:spcPts val="279"/>
              </a:spcBef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</a:t>
            </a:r>
            <a:r>
              <a:rPr lang="en-US" sz="2042" spc="8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30" name="object 26"/>
          <p:cNvSpPr/>
          <p:nvPr/>
        </p:nvSpPr>
        <p:spPr>
          <a:xfrm>
            <a:off x="12183251" y="833864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138215" y="0"/>
                </a:moveTo>
                <a:lnTo>
                  <a:pt x="0" y="0"/>
                </a:lnTo>
                <a:lnTo>
                  <a:pt x="69107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1" name="object 43"/>
          <p:cNvSpPr/>
          <p:nvPr/>
        </p:nvSpPr>
        <p:spPr>
          <a:xfrm>
            <a:off x="11218382" y="8507814"/>
            <a:ext cx="2051374" cy="3932329"/>
          </a:xfrm>
          <a:custGeom>
            <a:avLst/>
            <a:gdLst/>
            <a:ahLst/>
            <a:cxnLst/>
            <a:rect l="l" t="t" r="r" b="b"/>
            <a:pathLst>
              <a:path w="2461259" h="4718050">
                <a:moveTo>
                  <a:pt x="0" y="0"/>
                </a:moveTo>
                <a:lnTo>
                  <a:pt x="2460940" y="0"/>
                </a:lnTo>
                <a:lnTo>
                  <a:pt x="2460940" y="4717908"/>
                </a:lnTo>
                <a:lnTo>
                  <a:pt x="0" y="4717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2" name="object 44"/>
          <p:cNvSpPr txBox="1"/>
          <p:nvPr/>
        </p:nvSpPr>
        <p:spPr>
          <a:xfrm>
            <a:off x="11443430" y="8545204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SharedLine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3" name="object 45"/>
          <p:cNvSpPr txBox="1"/>
          <p:nvPr/>
        </p:nvSpPr>
        <p:spPr>
          <a:xfrm>
            <a:off x="11384023" y="9119542"/>
            <a:ext cx="1722179" cy="38640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1449" rIns="0" bIns="0" rtlCol="0">
            <a:spAutoFit/>
          </a:bodyPr>
          <a:lstStyle/>
          <a:p>
            <a:pPr marL="52398">
              <a:spcBef>
                <a:spcPts val="56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4" name="object 46"/>
          <p:cNvSpPr txBox="1"/>
          <p:nvPr/>
        </p:nvSpPr>
        <p:spPr>
          <a:xfrm>
            <a:off x="11383063" y="9658372"/>
            <a:ext cx="1722179" cy="3885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73566" rIns="0" bIns="0" rtlCol="0">
            <a:spAutoFit/>
          </a:bodyPr>
          <a:lstStyle/>
          <a:p>
            <a:pPr marL="53457">
              <a:spcBef>
                <a:spcPts val="5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refCount: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35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4470"/>
              </p:ext>
            </p:extLst>
          </p:nvPr>
        </p:nvGraphicFramePr>
        <p:xfrm>
          <a:off x="11383062" y="10197210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10"/>
                <a:gridCol w="1116589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9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1577" y="2498931"/>
            <a:ext cx="7688418" cy="75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4918" spc="163" dirty="0">
                <a:solidFill>
                  <a:srgbClr val="8E8E93"/>
                </a:solidFill>
                <a:latin typeface="Arial Narrow"/>
                <a:cs typeface="Arial Narrow"/>
              </a:rPr>
              <a:t>Boxing </a:t>
            </a:r>
            <a:r>
              <a:rPr sz="4918" spc="63" dirty="0">
                <a:solidFill>
                  <a:srgbClr val="8E8E93"/>
                </a:solidFill>
                <a:latin typeface="Arial Narrow"/>
                <a:cs typeface="Arial Narrow"/>
              </a:rPr>
              <a:t>values </a:t>
            </a:r>
            <a:r>
              <a:rPr sz="4918" spc="238" dirty="0">
                <a:solidFill>
                  <a:srgbClr val="8E8E93"/>
                </a:solidFill>
                <a:latin typeface="Arial Narrow"/>
                <a:cs typeface="Arial Narrow"/>
              </a:rPr>
              <a:t>of </a:t>
            </a:r>
            <a:r>
              <a:rPr sz="4918" spc="254" dirty="0">
                <a:solidFill>
                  <a:srgbClr val="8E8E93"/>
                </a:solidFill>
                <a:latin typeface="Arial Narrow"/>
                <a:cs typeface="Arial Narrow"/>
              </a:rPr>
              <a:t>protocol</a:t>
            </a:r>
            <a:r>
              <a:rPr sz="4918" spc="-738" dirty="0">
                <a:solidFill>
                  <a:srgbClr val="8E8E93"/>
                </a:solidFill>
                <a:latin typeface="Arial Narrow"/>
                <a:cs typeface="Arial Narrow"/>
              </a:rPr>
              <a:t> </a:t>
            </a:r>
            <a:r>
              <a:rPr sz="4918" spc="170" dirty="0">
                <a:solidFill>
                  <a:srgbClr val="8E8E93"/>
                </a:solidFill>
                <a:latin typeface="Arial Narrow"/>
                <a:cs typeface="Arial Narrow"/>
              </a:rPr>
              <a:t>types</a:t>
            </a:r>
            <a:endParaRPr sz="4918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79" dirty="0"/>
              <a:t>The </a:t>
            </a:r>
            <a:r>
              <a:rPr spc="95" dirty="0"/>
              <a:t>Existential</a:t>
            </a:r>
            <a:r>
              <a:rPr spc="-288" dirty="0"/>
              <a:t> </a:t>
            </a:r>
            <a:r>
              <a:rPr spc="200" dirty="0"/>
              <a:t>Container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0304" y="3857351"/>
            <a:ext cx="5890026" cy="2127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Inline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7" dirty="0">
                <a:solidFill>
                  <a:srgbClr val="FFFFFF"/>
                </a:solidFill>
                <a:latin typeface="Arial Narrow"/>
                <a:cs typeface="Arial Narrow"/>
              </a:rPr>
              <a:t>currently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3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2" dirty="0">
                <a:solidFill>
                  <a:srgbClr val="FFFFFF"/>
                </a:solidFill>
                <a:latin typeface="Arial Narrow"/>
                <a:cs typeface="Arial Narrow"/>
              </a:rPr>
              <a:t>words 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Large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stored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on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56297" y="6247755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4745693" y="6285144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9545" y="734545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9545" y="7888863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9545" y="6802057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3985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9545" y="8432266"/>
            <a:ext cx="2003741" cy="348990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401" rIns="0" bIns="0" rtlCol="0">
            <a:spAutoFit/>
          </a:bodyPr>
          <a:lstStyle/>
          <a:p>
            <a:pPr marL="53985">
              <a:spcBef>
                <a:spcPts val="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23068" y="6243662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7376315" y="63196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7376315" y="8438654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357036" y="6810523"/>
          <a:ext cx="2003143" cy="1584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143"/>
              </a:tblGrid>
              <a:tr h="529757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valueBuffer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3714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  <a:tr h="517229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31412">
                      <a:solidFill>
                        <a:srgbClr val="FFFFFF"/>
                      </a:solidFill>
                      <a:prstDash val="solid"/>
                    </a:lnL>
                    <a:lnR w="31412">
                      <a:solidFill>
                        <a:srgbClr val="FFFFFF"/>
                      </a:solidFill>
                      <a:prstDash val="solid"/>
                    </a:lnR>
                    <a:lnT w="31412">
                      <a:solidFill>
                        <a:srgbClr val="FFFFFF"/>
                      </a:solidFill>
                      <a:prstDash val="solid"/>
                    </a:lnT>
                    <a:lnB w="31412">
                      <a:solidFill>
                        <a:srgbClr val="FFFFFF"/>
                      </a:solidFill>
                      <a:prstDash val="solid"/>
                    </a:lnB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820363" y="8162266"/>
            <a:ext cx="433985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520183" y="0"/>
                </a:moveTo>
                <a:lnTo>
                  <a:pt x="50447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7240826" y="8114266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6832834" y="6441942"/>
            <a:ext cx="0" cy="1720593"/>
          </a:xfrm>
          <a:custGeom>
            <a:avLst/>
            <a:gdLst/>
            <a:ahLst/>
            <a:cxnLst/>
            <a:rect l="l" t="t" r="r" b="b"/>
            <a:pathLst>
              <a:path h="2064384">
                <a:moveTo>
                  <a:pt x="0" y="2064188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6577845" y="6454395"/>
            <a:ext cx="264096" cy="0"/>
          </a:xfrm>
          <a:custGeom>
            <a:avLst/>
            <a:gdLst/>
            <a:ahLst/>
            <a:cxnLst/>
            <a:rect l="l" t="t" r="r" b="b"/>
            <a:pathLst>
              <a:path w="316865">
                <a:moveTo>
                  <a:pt x="316796" y="0"/>
                </a:moveTo>
                <a:lnTo>
                  <a:pt x="15706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6475738" y="639679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1116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83770" y="6521387"/>
            <a:ext cx="2858481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1251" y="6032581"/>
            <a:ext cx="1597277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  <a:p>
            <a:pPr marL="167779">
              <a:spcBef>
                <a:spcPts val="139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,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3770" y="6832498"/>
            <a:ext cx="652036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  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71959" y="6832498"/>
            <a:ext cx="443511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ValueWitnessTable  DrawableProtocolWitnessTable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5854887"/>
            <a:ext cx="3804251" cy="246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r>
              <a:rPr sz="2042" spc="-21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ExistContDrawable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  <a:p>
            <a:pPr marL="483226" marR="28411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 var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1048528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95117" y="272200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0448365" y="43872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0448365" y="33277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 txBox="1"/>
          <p:nvPr/>
        </p:nvSpPr>
        <p:spPr>
          <a:xfrm>
            <a:off x="10295117" y="2722000"/>
            <a:ext cx="2310177" cy="2191850"/>
          </a:xfrm>
          <a:prstGeom prst="rect">
            <a:avLst/>
          </a:prstGeom>
        </p:spPr>
        <p:txBody>
          <a:bodyPr vert="horz" wrap="square" lIns="0" tIns="62452" rIns="0" bIns="0" rtlCol="0">
            <a:spAutoFit/>
          </a:bodyPr>
          <a:lstStyle/>
          <a:p>
            <a:pPr marL="203241" marR="365726">
              <a:lnSpc>
                <a:spcPts val="8318"/>
              </a:lnSpc>
              <a:spcBef>
                <a:spcPts val="4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  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48365" y="2797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0448365" y="38574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10448365" y="4917000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281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33288" y="273320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3103328" y="2707513"/>
            <a:ext cx="2310177" cy="2775388"/>
          </a:xfrm>
          <a:custGeom>
            <a:avLst/>
            <a:gdLst/>
            <a:ahLst/>
            <a:cxnLst/>
            <a:rect l="l" t="t" r="r" b="b"/>
            <a:pathLst>
              <a:path w="2771775" h="3329940">
                <a:moveTo>
                  <a:pt x="0" y="0"/>
                </a:moveTo>
                <a:lnTo>
                  <a:pt x="2771486" y="0"/>
                </a:lnTo>
                <a:lnTo>
                  <a:pt x="2771486" y="3329741"/>
                </a:lnTo>
                <a:lnTo>
                  <a:pt x="0" y="3329741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3621169" y="2750663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56576" y="3770310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6576" y="4313713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56576" y="3226916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1869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56576" y="4857115"/>
            <a:ext cx="2003741" cy="35486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0223" rIns="0" bIns="0" rtlCol="0">
            <a:spAutoFit/>
          </a:bodyPr>
          <a:lstStyle/>
          <a:p>
            <a:pPr marL="51869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3112056" y="5816950"/>
            <a:ext cx="2310177" cy="354869"/>
          </a:xfrm>
          <a:prstGeom prst="rect">
            <a:avLst/>
          </a:prstGeom>
        </p:spPr>
        <p:txBody>
          <a:bodyPr vert="horz" wrap="square" lIns="0" tIns="40223" rIns="0" bIns="0" rtlCol="0">
            <a:spAutoFit/>
          </a:bodyPr>
          <a:lstStyle/>
          <a:p>
            <a:pPr marL="126496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94506" y="271327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0447754" y="438723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 txBox="1"/>
          <p:nvPr/>
        </p:nvSpPr>
        <p:spPr>
          <a:xfrm>
            <a:off x="10488135" y="442626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47754" y="33277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 txBox="1"/>
          <p:nvPr/>
        </p:nvSpPr>
        <p:spPr>
          <a:xfrm>
            <a:off x="10488135" y="3370288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47754" y="2797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447754" y="38574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447754" y="49170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0447754" y="4917000"/>
            <a:ext cx="2003741" cy="355938"/>
          </a:xfrm>
          <a:prstGeom prst="rect">
            <a:avLst/>
          </a:prstGeom>
        </p:spPr>
        <p:txBody>
          <a:bodyPr vert="horz" wrap="square" lIns="0" tIns="41282" rIns="0" bIns="0" rtlCol="0">
            <a:spAutoFit/>
          </a:bodyPr>
          <a:lstStyle/>
          <a:p>
            <a:pPr marL="50810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/>
          <p:nvPr/>
        </p:nvSpPr>
        <p:spPr>
          <a:xfrm>
            <a:off x="12190733" y="5150346"/>
            <a:ext cx="663151" cy="0"/>
          </a:xfrm>
          <a:custGeom>
            <a:avLst/>
            <a:gdLst/>
            <a:ahLst/>
            <a:cxnLst/>
            <a:rect l="l" t="t" r="r" b="b"/>
            <a:pathLst>
              <a:path w="795655">
                <a:moveTo>
                  <a:pt x="0" y="0"/>
                </a:moveTo>
                <a:lnTo>
                  <a:pt x="15706" y="0"/>
                </a:lnTo>
                <a:lnTo>
                  <a:pt x="79505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2840816" y="5144019"/>
            <a:ext cx="0" cy="912957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0" y="1095233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2213337" y="4669133"/>
            <a:ext cx="631396" cy="0"/>
          </a:xfrm>
          <a:custGeom>
            <a:avLst/>
            <a:gdLst/>
            <a:ahLst/>
            <a:cxnLst/>
            <a:rect l="l" t="t" r="r" b="b"/>
            <a:pathLst>
              <a:path w="757555">
                <a:moveTo>
                  <a:pt x="0" y="0"/>
                </a:moveTo>
                <a:lnTo>
                  <a:pt x="15706" y="0"/>
                </a:lnTo>
                <a:lnTo>
                  <a:pt x="757421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2130429" y="462113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2840816" y="2920149"/>
            <a:ext cx="0" cy="1758169"/>
          </a:xfrm>
          <a:custGeom>
            <a:avLst/>
            <a:gdLst/>
            <a:ahLst/>
            <a:cxnLst/>
            <a:rect l="l" t="t" r="r" b="b"/>
            <a:pathLst>
              <a:path h="2109470">
                <a:moveTo>
                  <a:pt x="0" y="0"/>
                </a:moveTo>
                <a:lnTo>
                  <a:pt x="0" y="2109192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2832177" y="2934059"/>
            <a:ext cx="457801" cy="0"/>
          </a:xfrm>
          <a:custGeom>
            <a:avLst/>
            <a:gdLst/>
            <a:ahLst/>
            <a:cxnLst/>
            <a:rect l="l" t="t" r="r" b="b"/>
            <a:pathLst>
              <a:path w="549275">
                <a:moveTo>
                  <a:pt x="0" y="0"/>
                </a:moveTo>
                <a:lnTo>
                  <a:pt x="533407" y="0"/>
                </a:lnTo>
                <a:lnTo>
                  <a:pt x="54911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3276823" y="2876461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0130" y="1633504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53043" y="30999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75249" y="4077533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129" y="3588727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0130" y="554368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0130" y="603249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68319" y="6032494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53044" y="6521300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1545105" y="7060668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1553043" y="7987718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86825" y="7987718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altLang="zh-CN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53043" y="847652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013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08" dirty="0"/>
              <a:t>A</a:t>
            </a:r>
            <a:r>
              <a:rPr spc="304" dirty="0"/>
              <a:t>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6078"/>
            <a:ext cx="6345077" cy="3546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Value Type vs Reference Type</a:t>
            </a:r>
          </a:p>
          <a:p>
            <a:pPr marL="10585" marR="4234">
              <a:lnSpc>
                <a:spcPct val="140000"/>
              </a:lnSpc>
            </a:pPr>
            <a:r>
              <a:rPr lang="en-US" sz="3292" spc="125" dirty="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lang="en-US" sz="3292" spc="125" dirty="0" smtClean="0">
                <a:solidFill>
                  <a:srgbClr val="FFFFFF"/>
                </a:solidFill>
                <a:latin typeface="Arial Narrow"/>
                <a:cs typeface="Arial Narrow"/>
              </a:rPr>
              <a:t>Memory </a:t>
            </a:r>
            <a:r>
              <a:rPr sz="3292" spc="125" dirty="0" smtClean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r>
              <a:rPr lang="en-US" sz="3292" spc="125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endParaRPr lang="en-US" sz="3292" spc="125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lang="en-US" sz="3292" spc="212" dirty="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 </a:t>
            </a:r>
            <a:endParaRPr lang="en-US" sz="3292" spc="11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types  </a:t>
            </a:r>
            <a:endParaRPr lang="en-US" sz="3292" spc="108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4234">
              <a:lnSpc>
                <a:spcPct val="140000"/>
              </a:lnSpc>
            </a:pP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Generic</a:t>
            </a:r>
            <a:r>
              <a:rPr sz="3292" spc="-11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46" dirty="0">
                <a:solidFill>
                  <a:srgbClr val="FFFFFF"/>
                </a:solidFill>
                <a:latin typeface="Arial Narrow"/>
                <a:cs typeface="Arial Narrow"/>
              </a:rPr>
              <a:t>code</a:t>
            </a:r>
            <a:endParaRPr sz="3292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249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7762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58245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l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ocal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pwt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3218" y="8965416"/>
            <a:ext cx="60112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94506" y="271327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0447754" y="437851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/>
          <p:nvPr/>
        </p:nvSpPr>
        <p:spPr>
          <a:xfrm>
            <a:off x="10447754" y="331899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 txBox="1"/>
          <p:nvPr/>
        </p:nvSpPr>
        <p:spPr>
          <a:xfrm>
            <a:off x="10294506" y="2713273"/>
            <a:ext cx="2310177" cy="2191850"/>
          </a:xfrm>
          <a:prstGeom prst="rect">
            <a:avLst/>
          </a:prstGeom>
        </p:spPr>
        <p:txBody>
          <a:bodyPr vert="horz" wrap="square" lIns="0" tIns="62452" rIns="0" bIns="0" rtlCol="0">
            <a:spAutoFit/>
          </a:bodyPr>
          <a:lstStyle/>
          <a:p>
            <a:pPr marL="203770" marR="365198">
              <a:lnSpc>
                <a:spcPts val="8318"/>
              </a:lnSpc>
              <a:spcBef>
                <a:spcPts val="4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  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47754" y="278919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447754" y="384875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10447754" y="4908273"/>
            <a:ext cx="2003741" cy="355938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1282" rIns="0" bIns="0" rtlCol="0">
            <a:spAutoFit/>
          </a:bodyPr>
          <a:lstStyle/>
          <a:p>
            <a:pPr marL="50810">
              <a:spcBef>
                <a:spcPts val="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33288" y="2724481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48440" y="2227036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937029" y="2227036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523627" y="2495619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85"/>
                </a:lnTo>
                <a:lnTo>
                  <a:pt x="0" y="651885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523627" y="2495619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293633" y="2711876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0446881" y="437706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 txBox="1"/>
          <p:nvPr/>
        </p:nvSpPr>
        <p:spPr>
          <a:xfrm>
            <a:off x="10488135" y="441754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95416" y="3317547"/>
            <a:ext cx="51867" cy="491144"/>
          </a:xfrm>
          <a:custGeom>
            <a:avLst/>
            <a:gdLst/>
            <a:ahLst/>
            <a:cxnLst/>
            <a:rect l="l" t="t" r="r" b="b"/>
            <a:pathLst>
              <a:path w="62229" h="589279">
                <a:moveTo>
                  <a:pt x="0" y="588987"/>
                </a:moveTo>
                <a:lnTo>
                  <a:pt x="61746" y="588987"/>
                </a:lnTo>
                <a:lnTo>
                  <a:pt x="61746" y="0"/>
                </a:lnTo>
                <a:lnTo>
                  <a:pt x="0" y="0"/>
                </a:lnTo>
                <a:lnTo>
                  <a:pt x="0" y="588987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10395417" y="2783701"/>
            <a:ext cx="2562100" cy="91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1875">
              <a:latin typeface="Times New Roman"/>
              <a:cs typeface="Times New Roman"/>
            </a:endParaRPr>
          </a:p>
          <a:p>
            <a:pPr marL="190538">
              <a:spcBef>
                <a:spcPts val="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46881" y="384730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10446881" y="4906816"/>
            <a:ext cx="2003741" cy="35754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869" rIns="0" bIns="0" rtlCol="0">
            <a:spAutoFit/>
          </a:bodyPr>
          <a:lstStyle/>
          <a:p>
            <a:pPr marL="51339">
              <a:spcBef>
                <a:spcPts val="33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95417" y="2783701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801" y="0"/>
                </a:moveTo>
                <a:lnTo>
                  <a:pt x="3073801" y="1224433"/>
                </a:lnTo>
                <a:lnTo>
                  <a:pt x="0" y="1224433"/>
                </a:lnTo>
                <a:lnTo>
                  <a:pt x="0" y="0"/>
                </a:lnTo>
                <a:lnTo>
                  <a:pt x="307380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 txBox="1"/>
          <p:nvPr/>
        </p:nvSpPr>
        <p:spPr>
          <a:xfrm>
            <a:off x="12613261" y="2885957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6044" y="331334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10496862" y="335283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6044" y="278361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0496862" y="282047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309664" y="3387957"/>
            <a:ext cx="106909" cy="128608"/>
          </a:xfrm>
          <a:custGeom>
            <a:avLst/>
            <a:gdLst/>
            <a:ahLst/>
            <a:cxnLst/>
            <a:rect l="l" t="t" r="r" b="b"/>
            <a:pathLst>
              <a:path w="128270" h="154305">
                <a:moveTo>
                  <a:pt x="115965" y="0"/>
                </a:moveTo>
                <a:lnTo>
                  <a:pt x="0" y="102133"/>
                </a:lnTo>
                <a:lnTo>
                  <a:pt x="128090" y="154058"/>
                </a:lnTo>
                <a:lnTo>
                  <a:pt x="1159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0304" y="1633504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5424" y="212231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1332" y="2122310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0304" y="261111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8493" y="2611115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90700" y="2611115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3218" y="30999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75424" y="4061656"/>
            <a:ext cx="1492486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0304" y="3588727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0304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0304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68493" y="6032145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3218" y="6520951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545279" y="7007394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553218" y="7809674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53218" y="8964980"/>
            <a:ext cx="601122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00755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38118" y="2227734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926705" y="2227734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28"/>
          <p:cNvSpPr/>
          <p:nvPr/>
        </p:nvSpPr>
        <p:spPr>
          <a:xfrm rot="7285398" flipH="1" flipV="1">
            <a:off x="5792308" y="6014366"/>
            <a:ext cx="6421616" cy="799888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229432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6011224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 Existential Container in</a:t>
            </a:r>
            <a:r>
              <a:rPr sz="20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627" y="2495619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75424" y="4061743"/>
            <a:ext cx="1324184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Line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251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6900"/>
              </a:lnSpc>
              <a:spcBef>
                <a:spcPts val="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251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251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8441" y="6032145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32748" y="6032145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45226" y="6518588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553165" y="7987369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6947" y="7987369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165" y="8298479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0703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22877" y="2725179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93632" y="2729594"/>
            <a:ext cx="2310177" cy="542481"/>
          </a:xfrm>
          <a:custGeom>
            <a:avLst/>
            <a:gdLst/>
            <a:ahLst/>
            <a:cxnLst/>
            <a:rect l="l" t="t" r="r" b="b"/>
            <a:pathLst>
              <a:path w="2771775" h="650875">
                <a:moveTo>
                  <a:pt x="0" y="650532"/>
                </a:moveTo>
                <a:lnTo>
                  <a:pt x="2771475" y="650532"/>
                </a:lnTo>
                <a:lnTo>
                  <a:pt x="2771475" y="0"/>
                </a:lnTo>
                <a:lnTo>
                  <a:pt x="0" y="0"/>
                </a:lnTo>
                <a:lnTo>
                  <a:pt x="0" y="650532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18216" y="3209418"/>
            <a:ext cx="120669" cy="124374"/>
          </a:xfrm>
          <a:custGeom>
            <a:avLst/>
            <a:gdLst/>
            <a:ahLst/>
            <a:cxnLst/>
            <a:rect l="l" t="t" r="r" b="b"/>
            <a:pathLst>
              <a:path w="144780" h="149225">
                <a:moveTo>
                  <a:pt x="144184" y="0"/>
                </a:moveTo>
                <a:lnTo>
                  <a:pt x="0" y="55579"/>
                </a:lnTo>
                <a:lnTo>
                  <a:pt x="102133" y="148697"/>
                </a:lnTo>
                <a:lnTo>
                  <a:pt x="144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26531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8"/>
          <p:cNvSpPr/>
          <p:nvPr/>
        </p:nvSpPr>
        <p:spPr>
          <a:xfrm rot="7285398" flipH="1" flipV="1">
            <a:off x="5487925" y="5786264"/>
            <a:ext cx="6830992" cy="799888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2"/>
          <p:cNvSpPr/>
          <p:nvPr/>
        </p:nvSpPr>
        <p:spPr>
          <a:xfrm flipV="1">
            <a:off x="10277819" y="7987368"/>
            <a:ext cx="174123" cy="157119"/>
          </a:xfrm>
          <a:custGeom>
            <a:avLst/>
            <a:gdLst/>
            <a:ahLst/>
            <a:cxnLst/>
            <a:rect l="l" t="t" r="r" b="b"/>
            <a:pathLst>
              <a:path w="144780" h="149225">
                <a:moveTo>
                  <a:pt x="144184" y="0"/>
                </a:moveTo>
                <a:lnTo>
                  <a:pt x="0" y="55579"/>
                </a:lnTo>
                <a:lnTo>
                  <a:pt x="102133" y="148697"/>
                </a:lnTo>
                <a:lnTo>
                  <a:pt x="144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28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7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8"/>
          <p:cNvSpPr txBox="1"/>
          <p:nvPr/>
        </p:nvSpPr>
        <p:spPr>
          <a:xfrm>
            <a:off x="10488135" y="4434995"/>
            <a:ext cx="102457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10506253" y="4995076"/>
            <a:ext cx="1617205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r>
              <a:rPr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1" name="object 11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11"/>
          <p:cNvSpPr/>
          <p:nvPr/>
        </p:nvSpPr>
        <p:spPr>
          <a:xfrm>
            <a:off x="10452781" y="33256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9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7"/>
          <p:cNvSpPr/>
          <p:nvPr/>
        </p:nvSpPr>
        <p:spPr>
          <a:xfrm>
            <a:off x="10452781" y="387930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0488135" y="4434995"/>
            <a:ext cx="102457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545279" y="7060755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53218" y="8787722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3112056" y="5816950"/>
            <a:ext cx="2310177" cy="354869"/>
          </a:xfrm>
          <a:prstGeom prst="rect">
            <a:avLst/>
          </a:prstGeom>
        </p:spPr>
        <p:txBody>
          <a:bodyPr vert="horz" wrap="square" lIns="0" tIns="40223" rIns="0" bIns="0" rtlCol="0">
            <a:spAutoFit/>
          </a:bodyPr>
          <a:lstStyle/>
          <a:p>
            <a:pPr marL="205357">
              <a:spcBef>
                <a:spcPts val="31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190733" y="5150346"/>
            <a:ext cx="655212" cy="0"/>
          </a:xfrm>
          <a:custGeom>
            <a:avLst/>
            <a:gdLst/>
            <a:ahLst/>
            <a:cxnLst/>
            <a:rect l="l" t="t" r="r" b="b"/>
            <a:pathLst>
              <a:path w="786130">
                <a:moveTo>
                  <a:pt x="0" y="0"/>
                </a:moveTo>
                <a:lnTo>
                  <a:pt x="15706" y="0"/>
                </a:lnTo>
                <a:lnTo>
                  <a:pt x="7860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840816" y="5144019"/>
            <a:ext cx="0" cy="908723"/>
          </a:xfrm>
          <a:custGeom>
            <a:avLst/>
            <a:gdLst/>
            <a:ahLst/>
            <a:cxnLst/>
            <a:rect l="l" t="t" r="r" b="b"/>
            <a:pathLst>
              <a:path h="1090295">
                <a:moveTo>
                  <a:pt x="0" y="0"/>
                </a:moveTo>
                <a:lnTo>
                  <a:pt x="0" y="108979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9" name="object 4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545279" y="7060755"/>
          <a:ext cx="2716706" cy="80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375309">
                <a:tc>
                  <a:txBody>
                    <a:bodyPr/>
                    <a:lstStyle/>
                    <a:p>
                      <a:pPr marL="22225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ts val="2460"/>
                        </a:lnSpc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3218" y="8787722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22965" y="2725615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 txBox="1"/>
          <p:nvPr/>
        </p:nvSpPr>
        <p:spPr>
          <a:xfrm>
            <a:off x="10488135" y="443499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446881" y="492461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112056" y="5816950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86" y="0"/>
                </a:lnTo>
                <a:lnTo>
                  <a:pt x="2771486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3306993" y="5857516"/>
            <a:ext cx="19132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65303" y="6914664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86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265303" y="637126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 txBox="1"/>
          <p:nvPr/>
        </p:nvSpPr>
        <p:spPr>
          <a:xfrm>
            <a:off x="13265303" y="6371261"/>
            <a:ext cx="2003741" cy="350594"/>
          </a:xfrm>
          <a:prstGeom prst="rect">
            <a:avLst/>
          </a:prstGeom>
        </p:spPr>
        <p:txBody>
          <a:bodyPr vert="horz" wrap="square" lIns="0" tIns="35989" rIns="0" bIns="0" rtlCol="0">
            <a:spAutoFit/>
          </a:bodyPr>
          <a:lstStyle/>
          <a:p>
            <a:pPr marL="51869">
              <a:spcBef>
                <a:spcPts val="28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190733" y="5150346"/>
            <a:ext cx="657329" cy="0"/>
          </a:xfrm>
          <a:custGeom>
            <a:avLst/>
            <a:gdLst/>
            <a:ahLst/>
            <a:cxnLst/>
            <a:rect l="l" t="t" r="r" b="b"/>
            <a:pathLst>
              <a:path w="788669">
                <a:moveTo>
                  <a:pt x="0" y="0"/>
                </a:moveTo>
                <a:lnTo>
                  <a:pt x="15706" y="0"/>
                </a:lnTo>
                <a:lnTo>
                  <a:pt x="78851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107826" y="510234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840816" y="5144019"/>
            <a:ext cx="0" cy="906606"/>
          </a:xfrm>
          <a:custGeom>
            <a:avLst/>
            <a:gdLst/>
            <a:ahLst/>
            <a:cxnLst/>
            <a:rect l="l" t="t" r="r" b="b"/>
            <a:pathLst>
              <a:path h="1087754">
                <a:moveTo>
                  <a:pt x="0" y="0"/>
                </a:moveTo>
                <a:lnTo>
                  <a:pt x="0" y="1087307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2827552" y="6048497"/>
            <a:ext cx="263037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299530" y="0"/>
                </a:lnTo>
                <a:lnTo>
                  <a:pt x="31523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077234" y="599089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 txBox="1"/>
          <p:nvPr/>
        </p:nvSpPr>
        <p:spPr>
          <a:xfrm>
            <a:off x="13926619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46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47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14999905" y="6621275"/>
            <a:ext cx="1251148" cy="0"/>
          </a:xfrm>
          <a:custGeom>
            <a:avLst/>
            <a:gdLst/>
            <a:ahLst/>
            <a:cxnLst/>
            <a:rect l="l" t="t" r="r" b="b"/>
            <a:pathLst>
              <a:path w="1501140">
                <a:moveTo>
                  <a:pt x="0" y="0"/>
                </a:moveTo>
                <a:lnTo>
                  <a:pt x="15706" y="0"/>
                </a:lnTo>
                <a:lnTo>
                  <a:pt x="1485138" y="0"/>
                </a:lnTo>
                <a:lnTo>
                  <a:pt x="150084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51"/>
          <p:cNvSpPr/>
          <p:nvPr/>
        </p:nvSpPr>
        <p:spPr>
          <a:xfrm>
            <a:off x="16237670" y="656367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52"/>
          <p:cNvSpPr/>
          <p:nvPr/>
        </p:nvSpPr>
        <p:spPr>
          <a:xfrm>
            <a:off x="14916996" y="6573276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3"/>
                </a:lnTo>
                <a:lnTo>
                  <a:pt x="16869" y="98309"/>
                </a:lnTo>
                <a:lnTo>
                  <a:pt x="35175" y="110653"/>
                </a:lnTo>
                <a:lnTo>
                  <a:pt x="57589" y="115179"/>
                </a:lnTo>
                <a:lnTo>
                  <a:pt x="80008" y="110653"/>
                </a:lnTo>
                <a:lnTo>
                  <a:pt x="98313" y="98309"/>
                </a:lnTo>
                <a:lnTo>
                  <a:pt x="110654" y="80003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53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3633" y="2729593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0446881" y="439485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 txBox="1"/>
          <p:nvPr/>
        </p:nvSpPr>
        <p:spPr>
          <a:xfrm>
            <a:off x="10488135" y="443499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46881" y="3335341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46880" y="3276870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38"/>
                </a:moveTo>
                <a:lnTo>
                  <a:pt x="2403738" y="23538"/>
                </a:lnTo>
                <a:lnTo>
                  <a:pt x="2403738" y="0"/>
                </a:lnTo>
                <a:lnTo>
                  <a:pt x="0" y="0"/>
                </a:lnTo>
                <a:lnTo>
                  <a:pt x="0" y="23538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0446881" y="386510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 txBox="1"/>
          <p:nvPr/>
        </p:nvSpPr>
        <p:spPr>
          <a:xfrm>
            <a:off x="10446881" y="4924619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51942" y="27859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 txBox="1"/>
          <p:nvPr/>
        </p:nvSpPr>
        <p:spPr>
          <a:xfrm>
            <a:off x="11037943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26531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261860" y="3031385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/>
          <p:nvPr/>
        </p:nvSpPr>
        <p:spPr>
          <a:xfrm>
            <a:off x="13157173" y="2973786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19"/>
          <p:cNvSpPr/>
          <p:nvPr/>
        </p:nvSpPr>
        <p:spPr>
          <a:xfrm>
            <a:off x="12178952" y="2983385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/>
          <p:nvPr/>
        </p:nvSpPr>
        <p:spPr>
          <a:xfrm>
            <a:off x="15415987" y="2829710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15405937" y="3016864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364879" y="269407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3529473" y="2793344"/>
          <a:ext cx="1721799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359"/>
                <a:gridCol w="1111440"/>
              </a:tblGrid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75425" y="4077620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53218" y="8803592"/>
            <a:ext cx="6011224" cy="98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 indent="-529">
              <a:lnSpc>
                <a:spcPct val="152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523627" y="2993064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5424" y="4051158"/>
            <a:ext cx="136123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18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250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 indent="-529">
              <a:lnSpc>
                <a:spcPct val="156900"/>
              </a:lnSpc>
              <a:spcBef>
                <a:spcPts val="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91" y="5543339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91" y="603214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8581" y="6032145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2888" y="6032145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89220" y="3052566"/>
            <a:ext cx="4828879" cy="391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6056">
              <a:spcBef>
                <a:spcPts val="1167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42"/>
              </a:spcBef>
            </a:pPr>
            <a:endParaRPr sz="2000">
              <a:latin typeface="Times New Roman"/>
              <a:cs typeface="Times New Roman"/>
            </a:endParaRPr>
          </a:p>
          <a:p>
            <a:pPr marR="2615135" indent="-529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366" y="6518588"/>
          <a:ext cx="366258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214651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305" y="7987369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51111" y="7987369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305" y="8298479"/>
            <a:ext cx="601122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0843" y="896498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3567" y="9437909"/>
            <a:ext cx="5716431" cy="33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07439" y="9053872"/>
            <a:ext cx="115906" cy="126491"/>
          </a:xfrm>
          <a:custGeom>
            <a:avLst/>
            <a:gdLst/>
            <a:ahLst/>
            <a:cxnLst/>
            <a:rect l="l" t="t" r="r" b="b"/>
            <a:pathLst>
              <a:path w="139065" h="151765">
                <a:moveTo>
                  <a:pt x="29391" y="0"/>
                </a:moveTo>
                <a:lnTo>
                  <a:pt x="0" y="151702"/>
                </a:lnTo>
                <a:lnTo>
                  <a:pt x="139001" y="84196"/>
                </a:lnTo>
                <a:lnTo>
                  <a:pt x="293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292935" y="273360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 txBox="1"/>
          <p:nvPr/>
        </p:nvSpPr>
        <p:spPr>
          <a:xfrm>
            <a:off x="10394641" y="2805483"/>
            <a:ext cx="2562100" cy="917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917">
              <a:latin typeface="Times New Roman"/>
              <a:cs typeface="Times New Roman"/>
            </a:endParaRPr>
          </a:p>
          <a:p>
            <a:pPr marL="182599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46183" y="4928564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2398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94641" y="2805484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791" y="0"/>
                </a:moveTo>
                <a:lnTo>
                  <a:pt x="307379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79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 txBox="1"/>
          <p:nvPr/>
        </p:nvSpPr>
        <p:spPr>
          <a:xfrm>
            <a:off x="12604534" y="2912138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0399222" y="2805345"/>
          <a:ext cx="2033793" cy="210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3793"/>
              </a:tblGrid>
              <a:tr h="51032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61841">
                      <a:solidFill>
                        <a:srgbClr val="528FCC"/>
                      </a:solidFill>
                      <a:prstDash val="solid"/>
                    </a:lnL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2726878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523627" y="2993064"/>
            <a:ext cx="6894543" cy="543540"/>
          </a:xfrm>
          <a:custGeom>
            <a:avLst/>
            <a:gdLst/>
            <a:ahLst/>
            <a:cxnLst/>
            <a:rect l="l" t="t" r="r" b="b"/>
            <a:pathLst>
              <a:path w="8272145" h="652144">
                <a:moveTo>
                  <a:pt x="0" y="0"/>
                </a:moveTo>
                <a:lnTo>
                  <a:pt x="8271999" y="0"/>
                </a:lnTo>
                <a:lnTo>
                  <a:pt x="8271999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2611203"/>
            <a:ext cx="538088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627" y="2993064"/>
            <a:ext cx="6894543" cy="417931"/>
          </a:xfrm>
          <a:prstGeom prst="rect">
            <a:avLst/>
          </a:prstGeom>
          <a:ln w="10470">
            <a:solidFill>
              <a:srgbClr val="505A7A"/>
            </a:solidFill>
          </a:ln>
        </p:spPr>
        <p:txBody>
          <a:bodyPr vert="horz" wrap="square" lIns="0" tIns="102675" rIns="0" bIns="0" rtlCol="0">
            <a:spAutoFit/>
          </a:bodyPr>
          <a:lstStyle/>
          <a:p>
            <a:pPr marL="1035786">
              <a:spcBef>
                <a:spcPts val="8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5424" y="4077620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3588814"/>
            <a:ext cx="2859010" cy="1301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 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8493" y="6032582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2800" y="603258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45279" y="6519025"/>
          <a:ext cx="3504948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1988872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553216" y="7810109"/>
            <a:ext cx="9936807" cy="2050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223141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10585" marR="2231413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</a:t>
            </a:r>
            <a:r>
              <a:rPr lang="en-US" sz="2334" spc="8" dirty="0">
                <a:solidFill>
                  <a:srgbClr val="6CCE67"/>
                </a:solidFill>
                <a:latin typeface="Lucida Console"/>
                <a:cs typeface="Lucida Console"/>
              </a:rPr>
              <a:t>opyValue</a:t>
            </a:r>
            <a:r>
              <a:rPr lang="en-US" sz="2334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</a:t>
            </a:r>
            <a:r>
              <a:rPr lang="en-US" sz="2334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334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lang="en-US" sz="2334" dirty="0">
              <a:latin typeface="Lucida Console"/>
              <a:cs typeface="Lucida Console"/>
            </a:endParaRPr>
          </a:p>
          <a:p>
            <a:pPr marL="10585">
              <a:spcBef>
                <a:spcPts val="1271"/>
              </a:spcBef>
            </a:pP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pwt.</a:t>
            </a:r>
            <a:r>
              <a:rPr sz="2042" spc="13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167" b="1" spc="13" dirty="0">
                <a:solidFill>
                  <a:srgbClr val="FFFFFF"/>
                </a:solidFill>
                <a:latin typeface="Lucida Sans Typewriter"/>
                <a:cs typeface="Lucida Sans Typewriter"/>
              </a:rPr>
              <a:t>vwt.</a:t>
            </a:r>
            <a:r>
              <a:rPr sz="2167" b="1" spc="13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projectBuffer</a:t>
            </a:r>
            <a:r>
              <a:rPr sz="2042" spc="13" dirty="0">
                <a:solidFill>
                  <a:srgbClr val="FFFFFF"/>
                </a:solidFill>
                <a:latin typeface="Lucida Console"/>
                <a:cs typeface="Lucida Console"/>
              </a:rPr>
              <a:t>(&amp;local))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1508" y="3235137"/>
            <a:ext cx="8019729" cy="6215936"/>
          </a:xfrm>
          <a:prstGeom prst="rect">
            <a:avLst/>
          </a:prstGeom>
        </p:spPr>
        <p:txBody>
          <a:bodyPr vert="horz" wrap="square" lIns="0" tIns="161421" rIns="0" bIns="0" rtlCol="0">
            <a:spAutoFit/>
          </a:bodyPr>
          <a:lstStyle/>
          <a:p>
            <a:pPr marR="821430" algn="r">
              <a:spcBef>
                <a:spcPts val="12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 dirty="0">
              <a:latin typeface="Lucida Console"/>
              <a:cs typeface="Lucida Console"/>
            </a:endParaRPr>
          </a:p>
          <a:p>
            <a:pPr>
              <a:spcBef>
                <a:spcPts val="38"/>
              </a:spcBef>
            </a:pPr>
            <a:endParaRPr sz="2501" dirty="0">
              <a:latin typeface="Times New Roman"/>
              <a:cs typeface="Times New Roman"/>
            </a:endParaRPr>
          </a:p>
          <a:p>
            <a:pPr marL="15772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 dirty="0">
              <a:latin typeface="Lucida Console"/>
              <a:cs typeface="Lucida Console"/>
            </a:endParaRPr>
          </a:p>
          <a:p>
            <a:pPr marR="1923906" algn="r">
              <a:spcBef>
                <a:spcPts val="5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  <a:p>
            <a:pPr marL="5458387">
              <a:spcBef>
                <a:spcPts val="174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792" dirty="0">
              <a:latin typeface="Times New Roman"/>
              <a:cs typeface="Times New Roman"/>
            </a:endParaRPr>
          </a:p>
          <a:p>
            <a:pPr marR="4703115" indent="-529">
              <a:lnSpc>
                <a:spcPct val="157100"/>
              </a:lnSpc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84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405785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35466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3519349" y="2815092"/>
          <a:ext cx="1721807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1225164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7050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1540" y="5320770"/>
            <a:ext cx="4490159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0" y="0"/>
                </a:moveTo>
                <a:lnTo>
                  <a:pt x="5386835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5133472" y="9211579"/>
            <a:ext cx="126491" cy="115906"/>
          </a:xfrm>
          <a:custGeom>
            <a:avLst/>
            <a:gdLst/>
            <a:ahLst/>
            <a:cxnLst/>
            <a:rect l="l" t="t" r="r" b="b"/>
            <a:pathLst>
              <a:path w="151764" h="139065">
                <a:moveTo>
                  <a:pt x="67432" y="0"/>
                </a:moveTo>
                <a:lnTo>
                  <a:pt x="0" y="139042"/>
                </a:lnTo>
                <a:lnTo>
                  <a:pt x="151691" y="109556"/>
                </a:lnTo>
                <a:lnTo>
                  <a:pt x="67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24"/>
          <p:cNvSpPr/>
          <p:nvPr/>
        </p:nvSpPr>
        <p:spPr>
          <a:xfrm>
            <a:off x="1028342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25"/>
          <p:cNvSpPr/>
          <p:nvPr/>
        </p:nvSpPr>
        <p:spPr>
          <a:xfrm>
            <a:off x="1043667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26"/>
          <p:cNvSpPr txBox="1"/>
          <p:nvPr/>
        </p:nvSpPr>
        <p:spPr>
          <a:xfrm>
            <a:off x="10479408" y="445245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27"/>
          <p:cNvSpPr txBox="1"/>
          <p:nvPr/>
        </p:nvSpPr>
        <p:spPr>
          <a:xfrm>
            <a:off x="1043667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28"/>
          <p:cNvSpPr/>
          <p:nvPr/>
        </p:nvSpPr>
        <p:spPr>
          <a:xfrm>
            <a:off x="10436670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29"/>
          <p:cNvSpPr/>
          <p:nvPr/>
        </p:nvSpPr>
        <p:spPr>
          <a:xfrm>
            <a:off x="1043667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30"/>
          <p:cNvSpPr txBox="1"/>
          <p:nvPr/>
        </p:nvSpPr>
        <p:spPr>
          <a:xfrm>
            <a:off x="1043667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1044173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8"/>
          <p:cNvSpPr/>
          <p:nvPr/>
        </p:nvSpPr>
        <p:spPr>
          <a:xfrm>
            <a:off x="1216874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39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6" name="object 40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27"/>
          <p:cNvSpPr/>
          <p:nvPr/>
        </p:nvSpPr>
        <p:spPr>
          <a:xfrm>
            <a:off x="12238328" y="3071407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8939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28342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/>
          <p:nvPr/>
        </p:nvSpPr>
        <p:spPr>
          <a:xfrm>
            <a:off x="1043667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26"/>
          <p:cNvSpPr txBox="1"/>
          <p:nvPr/>
        </p:nvSpPr>
        <p:spPr>
          <a:xfrm>
            <a:off x="10479408" y="445245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3667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36670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043667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 txBox="1"/>
          <p:nvPr/>
        </p:nvSpPr>
        <p:spPr>
          <a:xfrm>
            <a:off x="1043667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405785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35466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3519349" y="2815092"/>
          <a:ext cx="1721807" cy="2107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1044173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225164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147050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216874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 txBox="1"/>
          <p:nvPr/>
        </p:nvSpPr>
        <p:spPr>
          <a:xfrm>
            <a:off x="9222703" y="2724481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37855" y="2227036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926444" y="222703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33288" y="2725878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48440" y="2228432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37029" y="2228432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280542" y="2751410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0433790" y="441660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 txBox="1"/>
          <p:nvPr/>
        </p:nvSpPr>
        <p:spPr>
          <a:xfrm>
            <a:off x="10489993" y="4452450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33790" y="3357090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6103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433791" y="3298583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38" y="23580"/>
                </a:lnTo>
                <a:lnTo>
                  <a:pt x="240373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0433790" y="3886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 txBox="1"/>
          <p:nvPr/>
        </p:nvSpPr>
        <p:spPr>
          <a:xfrm>
            <a:off x="10433790" y="49463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02897" y="2851458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5397210" y="3034318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351789" y="2715804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/>
          <p:nvPr/>
        </p:nvSpPr>
        <p:spPr>
          <a:xfrm>
            <a:off x="13516383" y="2815092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80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516383" y="3353930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3516383" y="3892768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40"/>
          <p:cNvSpPr/>
          <p:nvPr/>
        </p:nvSpPr>
        <p:spPr>
          <a:xfrm>
            <a:off x="13516383" y="4431607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0438852" y="280768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248769" y="3053132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43"/>
          <p:cNvSpPr/>
          <p:nvPr/>
        </p:nvSpPr>
        <p:spPr>
          <a:xfrm>
            <a:off x="13144083" y="2995533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44"/>
          <p:cNvSpPr/>
          <p:nvPr/>
        </p:nvSpPr>
        <p:spPr>
          <a:xfrm>
            <a:off x="12165860" y="300513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6"/>
                </a:lnTo>
                <a:lnTo>
                  <a:pt x="16865" y="16869"/>
                </a:lnTo>
                <a:lnTo>
                  <a:pt x="4525" y="35175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5"/>
                </a:lnTo>
                <a:lnTo>
                  <a:pt x="98309" y="16869"/>
                </a:lnTo>
                <a:lnTo>
                  <a:pt x="80003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5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359" y="5338777"/>
            <a:ext cx="10625757" cy="9105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5225" marR="4234" indent="-925168" algn="ctr">
              <a:lnSpc>
                <a:spcPts val="7143"/>
              </a:lnSpc>
            </a:pPr>
            <a:r>
              <a:rPr lang="en-US" spc="283" dirty="0" smtClean="0"/>
              <a:t>Memory Allocation</a:t>
            </a:r>
            <a:endParaRPr spc="283" dirty="0"/>
          </a:p>
        </p:txBody>
      </p:sp>
    </p:spTree>
    <p:extLst>
      <p:ext uri="{BB962C8B-B14F-4D97-AF65-F5344CB8AC3E}">
        <p14:creationId xmlns:p14="http://schemas.microsoft.com/office/powerpoint/2010/main" val="9472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84938" y="1300947"/>
            <a:ext cx="8220760" cy="996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551116" y="1567140"/>
            <a:ext cx="7688418" cy="943123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8493" y="6032582"/>
            <a:ext cx="553807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3218" y="6521387"/>
            <a:ext cx="490773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 =</a:t>
            </a:r>
            <a:r>
              <a:rPr sz="2042" spc="-1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545279" y="7007830"/>
          <a:ext cx="2716706" cy="85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630531"/>
                <a:gridCol w="315289"/>
                <a:gridCol w="1200630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.</a:t>
                      </a:r>
                      <a:r>
                        <a:rPr sz="200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48440" y="2228432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37029" y="2228432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84906" y="2755774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/>
          <p:nvPr/>
        </p:nvSpPr>
        <p:spPr>
          <a:xfrm>
            <a:off x="10438153" y="442103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 txBox="1"/>
          <p:nvPr/>
        </p:nvSpPr>
        <p:spPr>
          <a:xfrm>
            <a:off x="10489993" y="4461177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38153" y="3361523"/>
            <a:ext cx="2003741" cy="34952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4931" rIns="0" bIns="0" rtlCol="0">
            <a:spAutoFit/>
          </a:bodyPr>
          <a:lstStyle/>
          <a:p>
            <a:pPr marL="51339">
              <a:spcBef>
                <a:spcPts val="2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438154" y="3303016"/>
            <a:ext cx="2003741" cy="20112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38" y="23580"/>
                </a:lnTo>
                <a:lnTo>
                  <a:pt x="240373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0438153" y="389128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 txBox="1"/>
          <p:nvPr/>
        </p:nvSpPr>
        <p:spPr>
          <a:xfrm>
            <a:off x="10438153" y="4950801"/>
            <a:ext cx="2003741" cy="35700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42340" rIns="0" bIns="0" rtlCol="0">
            <a:spAutoFit/>
          </a:bodyPr>
          <a:lstStyle/>
          <a:p>
            <a:pPr marL="51339">
              <a:spcBef>
                <a:spcPts val="333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443216" y="281211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2253132" y="3057566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/>
          <p:nvPr/>
        </p:nvSpPr>
        <p:spPr>
          <a:xfrm>
            <a:off x="13148446" y="2999967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36"/>
          <p:cNvSpPr/>
          <p:nvPr/>
        </p:nvSpPr>
        <p:spPr>
          <a:xfrm>
            <a:off x="12170225" y="3009567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1" y="4525"/>
                </a:lnTo>
                <a:lnTo>
                  <a:pt x="16865" y="16865"/>
                </a:lnTo>
                <a:lnTo>
                  <a:pt x="4525" y="35171"/>
                </a:lnTo>
                <a:lnTo>
                  <a:pt x="0" y="57589"/>
                </a:lnTo>
                <a:lnTo>
                  <a:pt x="4525" y="80008"/>
                </a:lnTo>
                <a:lnTo>
                  <a:pt x="16865" y="98313"/>
                </a:lnTo>
                <a:lnTo>
                  <a:pt x="35171" y="110654"/>
                </a:lnTo>
                <a:lnTo>
                  <a:pt x="57589" y="115179"/>
                </a:lnTo>
                <a:lnTo>
                  <a:pt x="80003" y="110654"/>
                </a:lnTo>
                <a:lnTo>
                  <a:pt x="98309" y="98313"/>
                </a:lnTo>
                <a:lnTo>
                  <a:pt x="110653" y="80008"/>
                </a:lnTo>
                <a:lnTo>
                  <a:pt x="115179" y="57589"/>
                </a:lnTo>
                <a:lnTo>
                  <a:pt x="110653" y="35171"/>
                </a:lnTo>
                <a:lnTo>
                  <a:pt x="98309" y="16865"/>
                </a:lnTo>
                <a:lnTo>
                  <a:pt x="80003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7" name="object 37"/>
          <p:cNvSpPr txBox="1"/>
          <p:nvPr/>
        </p:nvSpPr>
        <p:spPr>
          <a:xfrm>
            <a:off x="9233288" y="2724481"/>
            <a:ext cx="94629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450" y="3206869"/>
            <a:ext cx="7426775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1080304" y="1633591"/>
            <a:ext cx="285901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Protocol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Types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The</a:t>
            </a:r>
            <a:r>
              <a:rPr sz="2042" spc="-3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Existential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5424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Container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1332" y="21223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in</a:t>
            </a:r>
            <a:r>
              <a:rPr sz="2042" spc="-58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action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304" y="261120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8493" y="2611203"/>
            <a:ext cx="238586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90700" y="2611203"/>
            <a:ext cx="207042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218" y="3100009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627" y="3473056"/>
            <a:ext cx="6894543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562617">
              <a:spcBef>
                <a:spcPts val="87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0304" y="3899926"/>
            <a:ext cx="427740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val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304" y="5543776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 Generated</a:t>
            </a:r>
            <a:r>
              <a:rPr sz="2042" spc="-42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code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0304" y="603258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8493" y="6032582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2800" y="6032582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45279" y="6519025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553218" y="7810110"/>
            <a:ext cx="2700764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46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0755" y="896541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3218" y="8787722"/>
            <a:ext cx="6011224" cy="1480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80304" y="1043183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541" y="5320769"/>
            <a:ext cx="7697415" cy="0"/>
          </a:xfrm>
          <a:custGeom>
            <a:avLst/>
            <a:gdLst/>
            <a:ahLst/>
            <a:cxnLst/>
            <a:rect l="l" t="t" r="r" b="b"/>
            <a:pathLst>
              <a:path w="9235440">
                <a:moveTo>
                  <a:pt x="0" y="0"/>
                </a:moveTo>
                <a:lnTo>
                  <a:pt x="9235101" y="0"/>
                </a:lnTo>
              </a:path>
            </a:pathLst>
          </a:custGeom>
          <a:ln w="31412">
            <a:solidFill>
              <a:srgbClr val="76767A"/>
            </a:solidFill>
            <a:prstDash val="lgDash"/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79" dirty="0"/>
              <a:t>Performance </a:t>
            </a:r>
            <a:r>
              <a:rPr spc="308" dirty="0"/>
              <a:t>of </a:t>
            </a:r>
            <a:r>
              <a:rPr spc="200" dirty="0"/>
              <a:t>Protocol</a:t>
            </a:r>
            <a:r>
              <a:rPr spc="-1079" dirty="0"/>
              <a:t> </a:t>
            </a:r>
            <a:r>
              <a:rPr spc="-13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1047254" y="4085385"/>
            <a:ext cx="7598446" cy="6109135"/>
          </a:xfrm>
          <a:custGeom>
            <a:avLst/>
            <a:gdLst/>
            <a:ahLst/>
            <a:cxnLst/>
            <a:rect l="l" t="t" r="r" b="b"/>
            <a:pathLst>
              <a:path w="9116695" h="7329805">
                <a:moveTo>
                  <a:pt x="0" y="0"/>
                </a:moveTo>
                <a:lnTo>
                  <a:pt x="9116654" y="0"/>
                </a:lnTo>
                <a:lnTo>
                  <a:pt x="9116654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237392" y="4845170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5582" y="4845170"/>
            <a:ext cx="222814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drawACopy(val: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9888" y="4845170"/>
            <a:ext cx="317391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ExistContDrawable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3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02367" y="5331613"/>
          <a:ext cx="4923507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56"/>
                <a:gridCol w="945820"/>
                <a:gridCol w="34074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ExistContDrawable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vwt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val.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pwt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710305" y="6800393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4087" y="6800393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type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7843" y="777800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0306" y="7111503"/>
            <a:ext cx="6011224" cy="1973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pwt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= pwt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allocateBufferAndCopyValue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(&amp;local,  pwt.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projectBuffer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(&amp;local))  vwt.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destructAndDeallocateBuffer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(temp)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7392" y="9244422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122" y="1703242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1" dirty="0"/>
              <a:t>Type—Small</a:t>
            </a:r>
            <a:r>
              <a:rPr spc="-921" dirty="0"/>
              <a:t> </a:t>
            </a:r>
            <a:r>
              <a:rPr spc="21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792" y="3961945"/>
            <a:ext cx="8142398" cy="21201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2008060">
              <a:lnSpc>
                <a:spcPct val="139200"/>
              </a:lnSpc>
            </a:pP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Fits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17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Value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Bu</a:t>
            </a:r>
            <a:r>
              <a:rPr sz="3292" spc="-100" dirty="0">
                <a:solidFill>
                  <a:srgbClr val="FFFFFF"/>
                </a:solidFill>
                <a:latin typeface="Trebuchet MS"/>
                <a:cs typeface="Trebuchet MS"/>
              </a:rPr>
              <a:t>ﬀ</a:t>
            </a:r>
            <a:r>
              <a:rPr sz="3292" spc="-100" dirty="0">
                <a:solidFill>
                  <a:srgbClr val="FFFFFF"/>
                </a:solidFill>
                <a:latin typeface="Arial Narrow"/>
                <a:cs typeface="Arial Narrow"/>
              </a:rPr>
              <a:t>er: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21" dirty="0">
                <a:solidFill>
                  <a:srgbClr val="FFFFFF"/>
                </a:solidFill>
                <a:latin typeface="Arial Narrow"/>
                <a:cs typeface="Arial Narrow"/>
              </a:rPr>
              <a:t>no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 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No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3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 dirty="0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02785" y="213161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5299439" y="3975101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299439" y="4334650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339846" y="4009539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339846" y="43695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5"/>
                </a:lnTo>
                <a:lnTo>
                  <a:pt x="270636" y="61312"/>
                </a:lnTo>
                <a:lnTo>
                  <a:pt x="238217" y="28893"/>
                </a:lnTo>
                <a:lnTo>
                  <a:pt x="197105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733176" y="436953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5"/>
                </a:lnTo>
                <a:lnTo>
                  <a:pt x="270633" y="61312"/>
                </a:lnTo>
                <a:lnTo>
                  <a:pt x="238212" y="28893"/>
                </a:lnTo>
                <a:lnTo>
                  <a:pt x="197101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462810" y="4369122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89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5643192" y="2166052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3"/>
          <p:cNvSpPr/>
          <p:nvPr/>
        </p:nvSpPr>
        <p:spPr>
          <a:xfrm>
            <a:off x="8735190" y="3899787"/>
            <a:ext cx="7688418" cy="5455219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27"/>
          <p:cNvSpPr/>
          <p:nvPr/>
        </p:nvSpPr>
        <p:spPr>
          <a:xfrm>
            <a:off x="10477010" y="4739414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79"/>
                </a:lnTo>
                <a:lnTo>
                  <a:pt x="0" y="331367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28"/>
          <p:cNvSpPr txBox="1"/>
          <p:nvPr/>
        </p:nvSpPr>
        <p:spPr>
          <a:xfrm>
            <a:off x="10578716" y="4811290"/>
            <a:ext cx="2562100" cy="9170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1917">
              <a:latin typeface="Times New Roman"/>
              <a:cs typeface="Times New Roman"/>
            </a:endParaRPr>
          </a:p>
          <a:p>
            <a:pPr marL="182599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6" name="object 29"/>
          <p:cNvSpPr txBox="1"/>
          <p:nvPr/>
        </p:nvSpPr>
        <p:spPr>
          <a:xfrm>
            <a:off x="10630258" y="6934371"/>
            <a:ext cx="2003741" cy="353265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635" rIns="0" bIns="0" rtlCol="0">
            <a:spAutoFit/>
          </a:bodyPr>
          <a:lstStyle/>
          <a:p>
            <a:pPr marL="52398">
              <a:spcBef>
                <a:spcPts val="3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7" name="object 30"/>
          <p:cNvSpPr/>
          <p:nvPr/>
        </p:nvSpPr>
        <p:spPr>
          <a:xfrm>
            <a:off x="10578716" y="4811290"/>
            <a:ext cx="2562100" cy="1020924"/>
          </a:xfrm>
          <a:custGeom>
            <a:avLst/>
            <a:gdLst/>
            <a:ahLst/>
            <a:cxnLst/>
            <a:rect l="l" t="t" r="r" b="b"/>
            <a:pathLst>
              <a:path w="3074034" h="1224914">
                <a:moveTo>
                  <a:pt x="3073791" y="0"/>
                </a:moveTo>
                <a:lnTo>
                  <a:pt x="3073791" y="1224423"/>
                </a:lnTo>
                <a:lnTo>
                  <a:pt x="0" y="1224423"/>
                </a:lnTo>
                <a:lnTo>
                  <a:pt x="0" y="0"/>
                </a:lnTo>
                <a:lnTo>
                  <a:pt x="3073791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31"/>
          <p:cNvSpPr txBox="1"/>
          <p:nvPr/>
        </p:nvSpPr>
        <p:spPr>
          <a:xfrm>
            <a:off x="12788609" y="4917945"/>
            <a:ext cx="269304" cy="809753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19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01170"/>
              </p:ext>
            </p:extLst>
          </p:nvPr>
        </p:nvGraphicFramePr>
        <p:xfrm>
          <a:off x="10583297" y="4811151"/>
          <a:ext cx="2033793" cy="2103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3793"/>
              </a:tblGrid>
              <a:tr h="51032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lnL w="61841">
                      <a:solidFill>
                        <a:srgbClr val="528FCC"/>
                      </a:solidFill>
                      <a:prstDash val="solid"/>
                    </a:lnL>
                    <a:solidFill>
                      <a:srgbClr val="58A854"/>
                    </a:solidFill>
                  </a:tcPr>
                </a:tc>
              </a:tr>
              <a:tr h="531851">
                <a:tc>
                  <a:txBody>
                    <a:bodyPr/>
                    <a:lstStyle/>
                    <a:p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  <a:tr h="529757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vwt: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28FCC"/>
                    </a:solidFill>
                  </a:tcPr>
                </a:tc>
              </a:tr>
            </a:tbl>
          </a:graphicData>
        </a:graphic>
      </p:graphicFrame>
      <p:sp>
        <p:nvSpPr>
          <p:cNvPr id="20" name="object 33"/>
          <p:cNvSpPr txBox="1"/>
          <p:nvPr/>
        </p:nvSpPr>
        <p:spPr>
          <a:xfrm>
            <a:off x="9406778" y="4730288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34"/>
          <p:cNvSpPr txBox="1"/>
          <p:nvPr/>
        </p:nvSpPr>
        <p:spPr>
          <a:xfrm>
            <a:off x="11221930" y="423284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35"/>
          <p:cNvSpPr txBox="1"/>
          <p:nvPr/>
        </p:nvSpPr>
        <p:spPr>
          <a:xfrm>
            <a:off x="14110519" y="423284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Type—Large</a:t>
            </a:r>
            <a:r>
              <a:rPr spc="-900" dirty="0"/>
              <a:t> </a:t>
            </a:r>
            <a:r>
              <a:rPr spc="21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930" y="4158423"/>
            <a:ext cx="8585072" cy="2429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95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endParaRPr lang="en-US" sz="3292" spc="11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10585" marR="2008060">
              <a:lnSpc>
                <a:spcPct val="139200"/>
              </a:lnSpc>
            </a:pPr>
            <a:r>
              <a:rPr lang="en-US" sz="3292" spc="158" dirty="0">
                <a:solidFill>
                  <a:srgbClr val="FFFFFF"/>
                </a:solidFill>
                <a:latin typeface="Arial Narrow"/>
                <a:cs typeface="Arial Narrow"/>
              </a:rPr>
              <a:t>No </a:t>
            </a:r>
            <a:r>
              <a:rPr lang="en-US" sz="3292" spc="75" dirty="0">
                <a:solidFill>
                  <a:srgbClr val="FFFFFF"/>
                </a:solidFill>
                <a:latin typeface="Arial Narrow"/>
                <a:cs typeface="Arial Narrow"/>
              </a:rPr>
              <a:t>reference </a:t>
            </a:r>
            <a:r>
              <a:rPr lang="en-US" sz="3292" spc="-3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8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lang="en-US" sz="3292" dirty="0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lang="en-US"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13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lang="en-US"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00" dirty="0">
                <a:solidFill>
                  <a:srgbClr val="FFFFFF"/>
                </a:solidFill>
                <a:latin typeface="Arial Narrow"/>
                <a:cs typeface="Arial Narrow"/>
              </a:rPr>
              <a:t>Protocol</a:t>
            </a:r>
            <a:r>
              <a:rPr lang="en-US" sz="3292" spc="-167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lang="en-US" sz="3292" spc="-1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lang="en-US" sz="3292" dirty="0">
              <a:latin typeface="Arial Narrow"/>
              <a:cs typeface="Arial Narrow"/>
            </a:endParaRPr>
          </a:p>
          <a:p>
            <a:pPr marL="10585"/>
            <a:endParaRPr sz="3292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15365" y="1609738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8"/>
                </a:lnTo>
                <a:lnTo>
                  <a:pt x="19423" y="275120"/>
                </a:lnTo>
                <a:lnTo>
                  <a:pt x="41980" y="310601"/>
                </a:lnTo>
                <a:lnTo>
                  <a:pt x="71573" y="340195"/>
                </a:lnTo>
                <a:lnTo>
                  <a:pt x="107052" y="362753"/>
                </a:lnTo>
                <a:lnTo>
                  <a:pt x="147271" y="377129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29"/>
                </a:lnTo>
                <a:lnTo>
                  <a:pt x="1233220" y="362753"/>
                </a:lnTo>
                <a:lnTo>
                  <a:pt x="1268700" y="340195"/>
                </a:lnTo>
                <a:lnTo>
                  <a:pt x="1298292" y="310601"/>
                </a:lnTo>
                <a:lnTo>
                  <a:pt x="1320850" y="275120"/>
                </a:lnTo>
                <a:lnTo>
                  <a:pt x="1335226" y="234898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5115365" y="1969294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6"/>
                </a:lnTo>
                <a:lnTo>
                  <a:pt x="107052" y="19421"/>
                </a:lnTo>
                <a:lnTo>
                  <a:pt x="71573" y="41977"/>
                </a:lnTo>
                <a:lnTo>
                  <a:pt x="41980" y="71568"/>
                </a:lnTo>
                <a:lnTo>
                  <a:pt x="19423" y="107048"/>
                </a:lnTo>
                <a:lnTo>
                  <a:pt x="5046" y="147268"/>
                </a:lnTo>
                <a:lnTo>
                  <a:pt x="0" y="191083"/>
                </a:lnTo>
                <a:lnTo>
                  <a:pt x="5046" y="234897"/>
                </a:lnTo>
                <a:lnTo>
                  <a:pt x="19423" y="275118"/>
                </a:lnTo>
                <a:lnTo>
                  <a:pt x="41980" y="310597"/>
                </a:lnTo>
                <a:lnTo>
                  <a:pt x="71573" y="340188"/>
                </a:lnTo>
                <a:lnTo>
                  <a:pt x="107052" y="362745"/>
                </a:lnTo>
                <a:lnTo>
                  <a:pt x="147271" y="377119"/>
                </a:lnTo>
                <a:lnTo>
                  <a:pt x="191083" y="382166"/>
                </a:lnTo>
                <a:lnTo>
                  <a:pt x="1149190" y="382166"/>
                </a:lnTo>
                <a:lnTo>
                  <a:pt x="1193001" y="377119"/>
                </a:lnTo>
                <a:lnTo>
                  <a:pt x="1233220" y="362745"/>
                </a:lnTo>
                <a:lnTo>
                  <a:pt x="1268700" y="340188"/>
                </a:lnTo>
                <a:lnTo>
                  <a:pt x="1298292" y="310597"/>
                </a:lnTo>
                <a:lnTo>
                  <a:pt x="1320850" y="275118"/>
                </a:lnTo>
                <a:lnTo>
                  <a:pt x="1335226" y="234897"/>
                </a:lnTo>
                <a:lnTo>
                  <a:pt x="1340273" y="191083"/>
                </a:lnTo>
                <a:lnTo>
                  <a:pt x="1335226" y="147268"/>
                </a:lnTo>
                <a:lnTo>
                  <a:pt x="1320850" y="107048"/>
                </a:lnTo>
                <a:lnTo>
                  <a:pt x="1298292" y="71568"/>
                </a:lnTo>
                <a:lnTo>
                  <a:pt x="1268700" y="41977"/>
                </a:lnTo>
                <a:lnTo>
                  <a:pt x="1233220" y="19421"/>
                </a:lnTo>
                <a:lnTo>
                  <a:pt x="1193001" y="5046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15115365" y="2328843"/>
            <a:ext cx="1117247" cy="318609"/>
          </a:xfrm>
          <a:custGeom>
            <a:avLst/>
            <a:gdLst/>
            <a:ahLst/>
            <a:cxnLst/>
            <a:rect l="l" t="t" r="r" b="b"/>
            <a:pathLst>
              <a:path w="1340484" h="382269">
                <a:moveTo>
                  <a:pt x="1149190" y="0"/>
                </a:moveTo>
                <a:lnTo>
                  <a:pt x="191083" y="0"/>
                </a:lnTo>
                <a:lnTo>
                  <a:pt x="147271" y="5047"/>
                </a:lnTo>
                <a:lnTo>
                  <a:pt x="107052" y="19423"/>
                </a:lnTo>
                <a:lnTo>
                  <a:pt x="71573" y="41981"/>
                </a:lnTo>
                <a:lnTo>
                  <a:pt x="41980" y="71575"/>
                </a:lnTo>
                <a:lnTo>
                  <a:pt x="19423" y="107056"/>
                </a:lnTo>
                <a:lnTo>
                  <a:pt x="5046" y="147278"/>
                </a:lnTo>
                <a:lnTo>
                  <a:pt x="0" y="191093"/>
                </a:lnTo>
                <a:lnTo>
                  <a:pt x="5046" y="234908"/>
                </a:lnTo>
                <a:lnTo>
                  <a:pt x="19423" y="275128"/>
                </a:lnTo>
                <a:lnTo>
                  <a:pt x="41980" y="310608"/>
                </a:lnTo>
                <a:lnTo>
                  <a:pt x="71573" y="340199"/>
                </a:lnTo>
                <a:lnTo>
                  <a:pt x="107052" y="362755"/>
                </a:lnTo>
                <a:lnTo>
                  <a:pt x="147271" y="377130"/>
                </a:lnTo>
                <a:lnTo>
                  <a:pt x="191083" y="382176"/>
                </a:lnTo>
                <a:lnTo>
                  <a:pt x="1149190" y="382176"/>
                </a:lnTo>
                <a:lnTo>
                  <a:pt x="1193001" y="377130"/>
                </a:lnTo>
                <a:lnTo>
                  <a:pt x="1233220" y="362755"/>
                </a:lnTo>
                <a:lnTo>
                  <a:pt x="1268700" y="340199"/>
                </a:lnTo>
                <a:lnTo>
                  <a:pt x="1298292" y="310608"/>
                </a:lnTo>
                <a:lnTo>
                  <a:pt x="1320850" y="275128"/>
                </a:lnTo>
                <a:lnTo>
                  <a:pt x="1335226" y="234908"/>
                </a:lnTo>
                <a:lnTo>
                  <a:pt x="1340273" y="191093"/>
                </a:lnTo>
                <a:lnTo>
                  <a:pt x="1335226" y="147278"/>
                </a:lnTo>
                <a:lnTo>
                  <a:pt x="1320850" y="107056"/>
                </a:lnTo>
                <a:lnTo>
                  <a:pt x="1298292" y="71575"/>
                </a:lnTo>
                <a:lnTo>
                  <a:pt x="1268700" y="41981"/>
                </a:lnTo>
                <a:lnTo>
                  <a:pt x="1233220" y="19423"/>
                </a:lnTo>
                <a:lnTo>
                  <a:pt x="1193001" y="5047"/>
                </a:lnTo>
                <a:lnTo>
                  <a:pt x="1149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1515577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5"/>
                </a:lnTo>
                <a:lnTo>
                  <a:pt x="270636" y="61312"/>
                </a:lnTo>
                <a:lnTo>
                  <a:pt x="238217" y="28893"/>
                </a:lnTo>
                <a:lnTo>
                  <a:pt x="197105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/>
          <p:nvPr/>
        </p:nvSpPr>
        <p:spPr>
          <a:xfrm>
            <a:off x="15549101" y="236372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4"/>
                </a:lnTo>
                <a:lnTo>
                  <a:pt x="61317" y="28893"/>
                </a:lnTo>
                <a:lnTo>
                  <a:pt x="28896" y="61312"/>
                </a:lnTo>
                <a:lnTo>
                  <a:pt x="7635" y="102425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5"/>
                </a:lnTo>
                <a:lnTo>
                  <a:pt x="270633" y="61312"/>
                </a:lnTo>
                <a:lnTo>
                  <a:pt x="238212" y="28893"/>
                </a:lnTo>
                <a:lnTo>
                  <a:pt x="197101" y="7634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" name="object 9"/>
          <p:cNvSpPr/>
          <p:nvPr/>
        </p:nvSpPr>
        <p:spPr>
          <a:xfrm>
            <a:off x="15278735" y="2363315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89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/>
          <p:nvPr/>
        </p:nvSpPr>
        <p:spPr>
          <a:xfrm>
            <a:off x="15155771" y="2003296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5" y="291895"/>
                </a:lnTo>
                <a:lnTo>
                  <a:pt x="238217" y="270636"/>
                </a:lnTo>
                <a:lnTo>
                  <a:pt x="270636" y="238217"/>
                </a:lnTo>
                <a:lnTo>
                  <a:pt x="291895" y="197105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1"/>
          <p:cNvSpPr/>
          <p:nvPr/>
        </p:nvSpPr>
        <p:spPr>
          <a:xfrm>
            <a:off x="15549101" y="2003296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5"/>
                </a:lnTo>
                <a:lnTo>
                  <a:pt x="28896" y="238217"/>
                </a:lnTo>
                <a:lnTo>
                  <a:pt x="61317" y="270636"/>
                </a:lnTo>
                <a:lnTo>
                  <a:pt x="102429" y="291895"/>
                </a:lnTo>
                <a:lnTo>
                  <a:pt x="149765" y="299530"/>
                </a:lnTo>
                <a:lnTo>
                  <a:pt x="197101" y="291895"/>
                </a:lnTo>
                <a:lnTo>
                  <a:pt x="238212" y="270636"/>
                </a:lnTo>
                <a:lnTo>
                  <a:pt x="270633" y="238217"/>
                </a:lnTo>
                <a:lnTo>
                  <a:pt x="291894" y="197105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/>
          <p:nvPr/>
        </p:nvSpPr>
        <p:spPr>
          <a:xfrm>
            <a:off x="15278735" y="2002886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3"/>
          <p:cNvSpPr/>
          <p:nvPr/>
        </p:nvSpPr>
        <p:spPr>
          <a:xfrm>
            <a:off x="15549101" y="1644611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1" y="291894"/>
                </a:lnTo>
                <a:lnTo>
                  <a:pt x="238212" y="270633"/>
                </a:lnTo>
                <a:lnTo>
                  <a:pt x="270633" y="238212"/>
                </a:lnTo>
                <a:lnTo>
                  <a:pt x="291894" y="197101"/>
                </a:lnTo>
                <a:lnTo>
                  <a:pt x="299530" y="149765"/>
                </a:lnTo>
                <a:lnTo>
                  <a:pt x="291894" y="102429"/>
                </a:lnTo>
                <a:lnTo>
                  <a:pt x="270633" y="61317"/>
                </a:lnTo>
                <a:lnTo>
                  <a:pt x="238212" y="28896"/>
                </a:lnTo>
                <a:lnTo>
                  <a:pt x="197101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/>
          <p:nvPr/>
        </p:nvSpPr>
        <p:spPr>
          <a:xfrm>
            <a:off x="15928120" y="1644175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5"/>
          <p:cNvSpPr/>
          <p:nvPr/>
        </p:nvSpPr>
        <p:spPr>
          <a:xfrm>
            <a:off x="15155771" y="1644611"/>
            <a:ext cx="249806" cy="249806"/>
          </a:xfrm>
          <a:custGeom>
            <a:avLst/>
            <a:gdLst/>
            <a:ahLst/>
            <a:cxnLst/>
            <a:rect l="l" t="t" r="r" b="b"/>
            <a:pathLst>
              <a:path w="299719" h="299719">
                <a:moveTo>
                  <a:pt x="149765" y="0"/>
                </a:moveTo>
                <a:lnTo>
                  <a:pt x="102429" y="7635"/>
                </a:lnTo>
                <a:lnTo>
                  <a:pt x="61317" y="28896"/>
                </a:lnTo>
                <a:lnTo>
                  <a:pt x="28896" y="61317"/>
                </a:lnTo>
                <a:lnTo>
                  <a:pt x="7635" y="102429"/>
                </a:lnTo>
                <a:lnTo>
                  <a:pt x="0" y="149765"/>
                </a:lnTo>
                <a:lnTo>
                  <a:pt x="7635" y="197101"/>
                </a:lnTo>
                <a:lnTo>
                  <a:pt x="28896" y="238212"/>
                </a:lnTo>
                <a:lnTo>
                  <a:pt x="61317" y="270633"/>
                </a:lnTo>
                <a:lnTo>
                  <a:pt x="102429" y="291894"/>
                </a:lnTo>
                <a:lnTo>
                  <a:pt x="149765" y="299530"/>
                </a:lnTo>
                <a:lnTo>
                  <a:pt x="197105" y="291894"/>
                </a:lnTo>
                <a:lnTo>
                  <a:pt x="238217" y="270633"/>
                </a:lnTo>
                <a:lnTo>
                  <a:pt x="270636" y="238212"/>
                </a:lnTo>
                <a:lnTo>
                  <a:pt x="291895" y="197101"/>
                </a:lnTo>
                <a:lnTo>
                  <a:pt x="299530" y="149765"/>
                </a:lnTo>
                <a:lnTo>
                  <a:pt x="291895" y="102429"/>
                </a:lnTo>
                <a:lnTo>
                  <a:pt x="270636" y="61317"/>
                </a:lnTo>
                <a:lnTo>
                  <a:pt x="238217" y="28896"/>
                </a:lnTo>
                <a:lnTo>
                  <a:pt x="197105" y="7635"/>
                </a:lnTo>
                <a:lnTo>
                  <a:pt x="149765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15278737" y="1644114"/>
            <a:ext cx="370475" cy="250865"/>
          </a:xfrm>
          <a:custGeom>
            <a:avLst/>
            <a:gdLst/>
            <a:ahLst/>
            <a:cxnLst/>
            <a:rect l="l" t="t" r="r" b="b"/>
            <a:pathLst>
              <a:path w="444500" h="300990">
                <a:moveTo>
                  <a:pt x="0" y="300577"/>
                </a:moveTo>
                <a:lnTo>
                  <a:pt x="444489" y="300577"/>
                </a:lnTo>
                <a:lnTo>
                  <a:pt x="444489" y="0"/>
                </a:lnTo>
                <a:lnTo>
                  <a:pt x="0" y="0"/>
                </a:lnTo>
                <a:lnTo>
                  <a:pt x="0" y="300577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15649201" y="1644113"/>
            <a:ext cx="402759" cy="250865"/>
          </a:xfrm>
          <a:custGeom>
            <a:avLst/>
            <a:gdLst/>
            <a:ahLst/>
            <a:cxnLst/>
            <a:rect l="l" t="t" r="r" b="b"/>
            <a:pathLst>
              <a:path w="483234" h="300990">
                <a:moveTo>
                  <a:pt x="0" y="0"/>
                </a:moveTo>
                <a:lnTo>
                  <a:pt x="482906" y="0"/>
                </a:lnTo>
                <a:lnTo>
                  <a:pt x="482906" y="300577"/>
                </a:lnTo>
                <a:lnTo>
                  <a:pt x="0" y="300577"/>
                </a:lnTo>
                <a:lnTo>
                  <a:pt x="0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3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9" name="object 4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4"/>
          <p:cNvSpPr/>
          <p:nvPr/>
        </p:nvSpPr>
        <p:spPr>
          <a:xfrm>
            <a:off x="10502617" y="3987210"/>
            <a:ext cx="2310177" cy="2553068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5"/>
          <p:cNvSpPr/>
          <p:nvPr/>
        </p:nvSpPr>
        <p:spPr>
          <a:xfrm>
            <a:off x="10655865" y="5652405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6"/>
          <p:cNvSpPr txBox="1"/>
          <p:nvPr/>
        </p:nvSpPr>
        <p:spPr>
          <a:xfrm>
            <a:off x="10698603" y="568824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3" name="object 27"/>
          <p:cNvSpPr txBox="1"/>
          <p:nvPr/>
        </p:nvSpPr>
        <p:spPr>
          <a:xfrm>
            <a:off x="10655865" y="459288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8"/>
          <p:cNvSpPr/>
          <p:nvPr/>
        </p:nvSpPr>
        <p:spPr>
          <a:xfrm>
            <a:off x="10655865" y="4534382"/>
            <a:ext cx="2003741" cy="38105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9"/>
          <p:cNvSpPr/>
          <p:nvPr/>
        </p:nvSpPr>
        <p:spPr>
          <a:xfrm>
            <a:off x="10655865" y="512264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6" name="object 30"/>
          <p:cNvSpPr txBox="1"/>
          <p:nvPr/>
        </p:nvSpPr>
        <p:spPr>
          <a:xfrm>
            <a:off x="10655865" y="61821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31"/>
          <p:cNvSpPr/>
          <p:nvPr/>
        </p:nvSpPr>
        <p:spPr>
          <a:xfrm>
            <a:off x="15624980" y="4087258"/>
            <a:ext cx="338720" cy="943642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32"/>
          <p:cNvSpPr txBox="1"/>
          <p:nvPr/>
        </p:nvSpPr>
        <p:spPr>
          <a:xfrm>
            <a:off x="15347100" y="4270117"/>
            <a:ext cx="538609" cy="60267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33"/>
          <p:cNvSpPr/>
          <p:nvPr/>
        </p:nvSpPr>
        <p:spPr>
          <a:xfrm>
            <a:off x="13573864" y="3951603"/>
            <a:ext cx="2051374" cy="2132368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30" name="object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77730"/>
              </p:ext>
            </p:extLst>
          </p:nvPr>
        </p:nvGraphicFramePr>
        <p:xfrm>
          <a:off x="13738543" y="4050892"/>
          <a:ext cx="1721807" cy="1947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5374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31" name="object 35"/>
          <p:cNvSpPr/>
          <p:nvPr/>
        </p:nvSpPr>
        <p:spPr>
          <a:xfrm>
            <a:off x="10660927" y="404348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6"/>
          <p:cNvSpPr/>
          <p:nvPr/>
        </p:nvSpPr>
        <p:spPr>
          <a:xfrm>
            <a:off x="12470843" y="4288931"/>
            <a:ext cx="908723" cy="38105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7"/>
          <p:cNvSpPr/>
          <p:nvPr/>
        </p:nvSpPr>
        <p:spPr>
          <a:xfrm>
            <a:off x="13366245" y="4231333"/>
            <a:ext cx="115377" cy="106643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8"/>
          <p:cNvSpPr/>
          <p:nvPr/>
        </p:nvSpPr>
        <p:spPr>
          <a:xfrm>
            <a:off x="12387935" y="4240934"/>
            <a:ext cx="96324" cy="89032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9"/>
          <p:cNvSpPr txBox="1"/>
          <p:nvPr/>
        </p:nvSpPr>
        <p:spPr>
          <a:xfrm>
            <a:off x="9441898" y="396028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40"/>
          <p:cNvSpPr txBox="1"/>
          <p:nvPr/>
        </p:nvSpPr>
        <p:spPr>
          <a:xfrm>
            <a:off x="11257050" y="346283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41"/>
          <p:cNvSpPr txBox="1"/>
          <p:nvPr/>
        </p:nvSpPr>
        <p:spPr>
          <a:xfrm>
            <a:off x="14145639" y="34628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</a:t>
            </a:r>
            <a:r>
              <a:rPr lang="en-US" spc="196" dirty="0"/>
              <a:t>Small </a:t>
            </a:r>
            <a:r>
              <a:rPr spc="21" dirty="0"/>
              <a:t>Value</a:t>
            </a:r>
          </a:p>
        </p:txBody>
      </p:sp>
      <p:sp>
        <p:nvSpPr>
          <p:cNvPr id="17" name="object 3"/>
          <p:cNvSpPr/>
          <p:nvPr/>
        </p:nvSpPr>
        <p:spPr>
          <a:xfrm>
            <a:off x="2979679" y="4572882"/>
            <a:ext cx="508080" cy="567263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969" y="4657945"/>
            <a:ext cx="10902555" cy="436631"/>
          </a:xfrm>
          <a:custGeom>
            <a:avLst/>
            <a:gdLst/>
            <a:ahLst/>
            <a:cxnLst/>
            <a:rect l="l" t="t" r="r" b="b"/>
            <a:pathLst>
              <a:path w="13081000" h="523875">
                <a:moveTo>
                  <a:pt x="12818667" y="0"/>
                </a:moveTo>
                <a:lnTo>
                  <a:pt x="261772" y="0"/>
                </a:lnTo>
                <a:lnTo>
                  <a:pt x="214718" y="4217"/>
                </a:lnTo>
                <a:lnTo>
                  <a:pt x="170431" y="16377"/>
                </a:lnTo>
                <a:lnTo>
                  <a:pt x="129651" y="35739"/>
                </a:lnTo>
                <a:lnTo>
                  <a:pt x="93116" y="61565"/>
                </a:lnTo>
                <a:lnTo>
                  <a:pt x="61565" y="93116"/>
                </a:lnTo>
                <a:lnTo>
                  <a:pt x="35739" y="129651"/>
                </a:lnTo>
                <a:lnTo>
                  <a:pt x="16377" y="170431"/>
                </a:lnTo>
                <a:lnTo>
                  <a:pt x="4217" y="214718"/>
                </a:lnTo>
                <a:lnTo>
                  <a:pt x="0" y="261772"/>
                </a:lnTo>
                <a:lnTo>
                  <a:pt x="4217" y="308825"/>
                </a:lnTo>
                <a:lnTo>
                  <a:pt x="16377" y="353112"/>
                </a:lnTo>
                <a:lnTo>
                  <a:pt x="35739" y="393892"/>
                </a:lnTo>
                <a:lnTo>
                  <a:pt x="61565" y="430428"/>
                </a:lnTo>
                <a:lnTo>
                  <a:pt x="93116" y="461978"/>
                </a:lnTo>
                <a:lnTo>
                  <a:pt x="129651" y="487804"/>
                </a:lnTo>
                <a:lnTo>
                  <a:pt x="170431" y="507166"/>
                </a:lnTo>
                <a:lnTo>
                  <a:pt x="214718" y="519326"/>
                </a:lnTo>
                <a:lnTo>
                  <a:pt x="261772" y="523544"/>
                </a:lnTo>
                <a:lnTo>
                  <a:pt x="12818667" y="523544"/>
                </a:lnTo>
                <a:lnTo>
                  <a:pt x="12865729" y="519326"/>
                </a:lnTo>
                <a:lnTo>
                  <a:pt x="12910020" y="507166"/>
                </a:lnTo>
                <a:lnTo>
                  <a:pt x="12950802" y="487804"/>
                </a:lnTo>
                <a:lnTo>
                  <a:pt x="12987336" y="461978"/>
                </a:lnTo>
                <a:lnTo>
                  <a:pt x="13018883" y="430428"/>
                </a:lnTo>
                <a:lnTo>
                  <a:pt x="13044706" y="393892"/>
                </a:lnTo>
                <a:lnTo>
                  <a:pt x="13064065" y="353112"/>
                </a:lnTo>
                <a:lnTo>
                  <a:pt x="13076222" y="308825"/>
                </a:lnTo>
                <a:lnTo>
                  <a:pt x="13080439" y="261772"/>
                </a:lnTo>
                <a:lnTo>
                  <a:pt x="13076222" y="214718"/>
                </a:lnTo>
                <a:lnTo>
                  <a:pt x="13064065" y="170431"/>
                </a:lnTo>
                <a:lnTo>
                  <a:pt x="13044706" y="129651"/>
                </a:lnTo>
                <a:lnTo>
                  <a:pt x="13018883" y="93116"/>
                </a:lnTo>
                <a:lnTo>
                  <a:pt x="12987336" y="61565"/>
                </a:lnTo>
                <a:lnTo>
                  <a:pt x="12950802" y="35739"/>
                </a:lnTo>
                <a:lnTo>
                  <a:pt x="12910020" y="16377"/>
                </a:lnTo>
                <a:lnTo>
                  <a:pt x="12865729" y="4217"/>
                </a:lnTo>
                <a:lnTo>
                  <a:pt x="12818667" y="0"/>
                </a:lnTo>
                <a:close/>
              </a:path>
            </a:pathLst>
          </a:custGeom>
          <a:solidFill>
            <a:srgbClr val="DC5A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0" y="6235807"/>
            <a:ext cx="3376617" cy="436631"/>
          </a:xfrm>
          <a:custGeom>
            <a:avLst/>
            <a:gdLst/>
            <a:ahLst/>
            <a:cxnLst/>
            <a:rect l="l" t="t" r="r" b="b"/>
            <a:pathLst>
              <a:path w="4051300" h="523875">
                <a:moveTo>
                  <a:pt x="3789381" y="0"/>
                </a:moveTo>
                <a:lnTo>
                  <a:pt x="0" y="0"/>
                </a:lnTo>
                <a:lnTo>
                  <a:pt x="0" y="523544"/>
                </a:lnTo>
                <a:lnTo>
                  <a:pt x="3789381" y="523544"/>
                </a:lnTo>
                <a:lnTo>
                  <a:pt x="3836415" y="519326"/>
                </a:lnTo>
                <a:lnTo>
                  <a:pt x="3880692" y="507166"/>
                </a:lnTo>
                <a:lnTo>
                  <a:pt x="3921469" y="487804"/>
                </a:lnTo>
                <a:lnTo>
                  <a:pt x="3958007" y="461978"/>
                </a:lnTo>
                <a:lnTo>
                  <a:pt x="3989563" y="430428"/>
                </a:lnTo>
                <a:lnTo>
                  <a:pt x="4015397" y="393892"/>
                </a:lnTo>
                <a:lnTo>
                  <a:pt x="4034768" y="353112"/>
                </a:lnTo>
                <a:lnTo>
                  <a:pt x="4046933" y="308825"/>
                </a:lnTo>
                <a:lnTo>
                  <a:pt x="4051153" y="261772"/>
                </a:lnTo>
                <a:lnTo>
                  <a:pt x="4046933" y="214718"/>
                </a:lnTo>
                <a:lnTo>
                  <a:pt x="4034768" y="170431"/>
                </a:lnTo>
                <a:lnTo>
                  <a:pt x="4015397" y="129651"/>
                </a:lnTo>
                <a:lnTo>
                  <a:pt x="3989563" y="93116"/>
                </a:lnTo>
                <a:lnTo>
                  <a:pt x="3958007" y="61565"/>
                </a:lnTo>
                <a:lnTo>
                  <a:pt x="3921469" y="35739"/>
                </a:lnTo>
                <a:lnTo>
                  <a:pt x="3880692" y="16377"/>
                </a:lnTo>
                <a:lnTo>
                  <a:pt x="3836415" y="4217"/>
                </a:lnTo>
                <a:lnTo>
                  <a:pt x="3789381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0" y="7813671"/>
            <a:ext cx="10172190" cy="436631"/>
          </a:xfrm>
          <a:custGeom>
            <a:avLst/>
            <a:gdLst/>
            <a:ahLst/>
            <a:cxnLst/>
            <a:rect l="l" t="t" r="r" b="b"/>
            <a:pathLst>
              <a:path w="12204700" h="523875">
                <a:moveTo>
                  <a:pt x="11942707" y="0"/>
                </a:moveTo>
                <a:lnTo>
                  <a:pt x="0" y="0"/>
                </a:lnTo>
                <a:lnTo>
                  <a:pt x="0" y="523544"/>
                </a:lnTo>
                <a:lnTo>
                  <a:pt x="11942707" y="523544"/>
                </a:lnTo>
                <a:lnTo>
                  <a:pt x="11989741" y="519326"/>
                </a:lnTo>
                <a:lnTo>
                  <a:pt x="12034018" y="507166"/>
                </a:lnTo>
                <a:lnTo>
                  <a:pt x="12074795" y="487804"/>
                </a:lnTo>
                <a:lnTo>
                  <a:pt x="12111333" y="461978"/>
                </a:lnTo>
                <a:lnTo>
                  <a:pt x="12142889" y="430428"/>
                </a:lnTo>
                <a:lnTo>
                  <a:pt x="12168723" y="393892"/>
                </a:lnTo>
                <a:lnTo>
                  <a:pt x="12188093" y="353112"/>
                </a:lnTo>
                <a:lnTo>
                  <a:pt x="12200259" y="308825"/>
                </a:lnTo>
                <a:lnTo>
                  <a:pt x="12204479" y="261772"/>
                </a:lnTo>
                <a:lnTo>
                  <a:pt x="12200259" y="214718"/>
                </a:lnTo>
                <a:lnTo>
                  <a:pt x="12188093" y="170431"/>
                </a:lnTo>
                <a:lnTo>
                  <a:pt x="12168723" y="129651"/>
                </a:lnTo>
                <a:lnTo>
                  <a:pt x="12142889" y="93116"/>
                </a:lnTo>
                <a:lnTo>
                  <a:pt x="12111333" y="61565"/>
                </a:lnTo>
                <a:lnTo>
                  <a:pt x="12074795" y="35739"/>
                </a:lnTo>
                <a:lnTo>
                  <a:pt x="12034018" y="16377"/>
                </a:lnTo>
                <a:lnTo>
                  <a:pt x="11989741" y="4217"/>
                </a:lnTo>
                <a:lnTo>
                  <a:pt x="11942707" y="0"/>
                </a:lnTo>
                <a:close/>
              </a:path>
            </a:pathLst>
          </a:custGeom>
          <a:solidFill>
            <a:srgbClr val="E59053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43056"/>
                </a:lnTo>
                <a:lnTo>
                  <a:pt x="3775078" y="8643056"/>
                </a:lnTo>
                <a:lnTo>
                  <a:pt x="3728025" y="8638839"/>
                </a:lnTo>
                <a:lnTo>
                  <a:pt x="3683738" y="8626680"/>
                </a:lnTo>
                <a:lnTo>
                  <a:pt x="3642957" y="8607318"/>
                </a:lnTo>
                <a:lnTo>
                  <a:pt x="3606422" y="8581493"/>
                </a:lnTo>
                <a:lnTo>
                  <a:pt x="3574872" y="8549944"/>
                </a:lnTo>
                <a:lnTo>
                  <a:pt x="3549046" y="8513409"/>
                </a:lnTo>
                <a:lnTo>
                  <a:pt x="3529683" y="8472628"/>
                </a:lnTo>
                <a:lnTo>
                  <a:pt x="3517524" y="8428340"/>
                </a:lnTo>
                <a:lnTo>
                  <a:pt x="3513306" y="8381284"/>
                </a:lnTo>
                <a:lnTo>
                  <a:pt x="3517524" y="8334230"/>
                </a:lnTo>
                <a:lnTo>
                  <a:pt x="3529683" y="8289943"/>
                </a:lnTo>
                <a:lnTo>
                  <a:pt x="3549046" y="8249163"/>
                </a:lnTo>
                <a:lnTo>
                  <a:pt x="3574872" y="8212628"/>
                </a:lnTo>
                <a:lnTo>
                  <a:pt x="3606422" y="8181077"/>
                </a:lnTo>
                <a:lnTo>
                  <a:pt x="3642957" y="8155251"/>
                </a:lnTo>
                <a:lnTo>
                  <a:pt x="3683738" y="8135889"/>
                </a:lnTo>
                <a:lnTo>
                  <a:pt x="3728025" y="8123729"/>
                </a:lnTo>
                <a:lnTo>
                  <a:pt x="3775078" y="8119511"/>
                </a:lnTo>
                <a:lnTo>
                  <a:pt x="20104099" y="8119511"/>
                </a:lnTo>
                <a:lnTo>
                  <a:pt x="20104099" y="6749794"/>
                </a:lnTo>
                <a:lnTo>
                  <a:pt x="3775078" y="6749794"/>
                </a:lnTo>
                <a:lnTo>
                  <a:pt x="3728025" y="6745576"/>
                </a:lnTo>
                <a:lnTo>
                  <a:pt x="3683738" y="6733417"/>
                </a:lnTo>
                <a:lnTo>
                  <a:pt x="3642957" y="6714054"/>
                </a:lnTo>
                <a:lnTo>
                  <a:pt x="3606422" y="6688228"/>
                </a:lnTo>
                <a:lnTo>
                  <a:pt x="3574872" y="6656678"/>
                </a:lnTo>
                <a:lnTo>
                  <a:pt x="3549046" y="6620143"/>
                </a:lnTo>
                <a:lnTo>
                  <a:pt x="3529683" y="6579362"/>
                </a:lnTo>
                <a:lnTo>
                  <a:pt x="3517524" y="6535075"/>
                </a:lnTo>
                <a:lnTo>
                  <a:pt x="3513306" y="6488022"/>
                </a:lnTo>
                <a:lnTo>
                  <a:pt x="3517524" y="6440968"/>
                </a:lnTo>
                <a:lnTo>
                  <a:pt x="3529683" y="6396682"/>
                </a:lnTo>
                <a:lnTo>
                  <a:pt x="3549046" y="6355901"/>
                </a:lnTo>
                <a:lnTo>
                  <a:pt x="3574872" y="6319366"/>
                </a:lnTo>
                <a:lnTo>
                  <a:pt x="3606422" y="6287816"/>
                </a:lnTo>
                <a:lnTo>
                  <a:pt x="3642957" y="6261990"/>
                </a:lnTo>
                <a:lnTo>
                  <a:pt x="3683738" y="6242627"/>
                </a:lnTo>
                <a:lnTo>
                  <a:pt x="3728025" y="6230467"/>
                </a:lnTo>
                <a:lnTo>
                  <a:pt x="3775078" y="6226250"/>
                </a:lnTo>
                <a:lnTo>
                  <a:pt x="20104099" y="6226250"/>
                </a:lnTo>
                <a:lnTo>
                  <a:pt x="20104099" y="4856857"/>
                </a:lnTo>
                <a:lnTo>
                  <a:pt x="3775078" y="4856857"/>
                </a:lnTo>
                <a:lnTo>
                  <a:pt x="3728025" y="4852639"/>
                </a:lnTo>
                <a:lnTo>
                  <a:pt x="3683738" y="4840480"/>
                </a:lnTo>
                <a:lnTo>
                  <a:pt x="3642957" y="4821117"/>
                </a:lnTo>
                <a:lnTo>
                  <a:pt x="3606422" y="4795291"/>
                </a:lnTo>
                <a:lnTo>
                  <a:pt x="3574872" y="4763741"/>
                </a:lnTo>
                <a:lnTo>
                  <a:pt x="3549046" y="4727206"/>
                </a:lnTo>
                <a:lnTo>
                  <a:pt x="3529683" y="4686425"/>
                </a:lnTo>
                <a:lnTo>
                  <a:pt x="3517524" y="4642138"/>
                </a:lnTo>
                <a:lnTo>
                  <a:pt x="3513306" y="4595085"/>
                </a:lnTo>
                <a:lnTo>
                  <a:pt x="3517524" y="4548031"/>
                </a:lnTo>
                <a:lnTo>
                  <a:pt x="3529683" y="4503744"/>
                </a:lnTo>
                <a:lnTo>
                  <a:pt x="3549046" y="4462964"/>
                </a:lnTo>
                <a:lnTo>
                  <a:pt x="3574872" y="4426429"/>
                </a:lnTo>
                <a:lnTo>
                  <a:pt x="3606422" y="4394879"/>
                </a:lnTo>
                <a:lnTo>
                  <a:pt x="3642957" y="4369052"/>
                </a:lnTo>
                <a:lnTo>
                  <a:pt x="3683738" y="4349690"/>
                </a:lnTo>
                <a:lnTo>
                  <a:pt x="3728025" y="4337530"/>
                </a:lnTo>
                <a:lnTo>
                  <a:pt x="3775078" y="4333313"/>
                </a:lnTo>
                <a:lnTo>
                  <a:pt x="20104099" y="433331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119511"/>
                </a:moveTo>
                <a:lnTo>
                  <a:pt x="16318560" y="8119511"/>
                </a:lnTo>
                <a:lnTo>
                  <a:pt x="16365622" y="8123729"/>
                </a:lnTo>
                <a:lnTo>
                  <a:pt x="16409913" y="8135889"/>
                </a:lnTo>
                <a:lnTo>
                  <a:pt x="16450695" y="8155251"/>
                </a:lnTo>
                <a:lnTo>
                  <a:pt x="16487229" y="8181077"/>
                </a:lnTo>
                <a:lnTo>
                  <a:pt x="16518777" y="8212628"/>
                </a:lnTo>
                <a:lnTo>
                  <a:pt x="16544599" y="8249163"/>
                </a:lnTo>
                <a:lnTo>
                  <a:pt x="16563959" y="8289943"/>
                </a:lnTo>
                <a:lnTo>
                  <a:pt x="16576116" y="8334230"/>
                </a:lnTo>
                <a:lnTo>
                  <a:pt x="16580332" y="8381284"/>
                </a:lnTo>
                <a:lnTo>
                  <a:pt x="16576116" y="8428340"/>
                </a:lnTo>
                <a:lnTo>
                  <a:pt x="16563959" y="8472629"/>
                </a:lnTo>
                <a:lnTo>
                  <a:pt x="16544599" y="8513411"/>
                </a:lnTo>
                <a:lnTo>
                  <a:pt x="16518777" y="8549947"/>
                </a:lnTo>
                <a:lnTo>
                  <a:pt x="16487229" y="8581498"/>
                </a:lnTo>
                <a:lnTo>
                  <a:pt x="16450695" y="8607323"/>
                </a:lnTo>
                <a:lnTo>
                  <a:pt x="16409913" y="8626684"/>
                </a:lnTo>
                <a:lnTo>
                  <a:pt x="16365622" y="8638841"/>
                </a:lnTo>
                <a:lnTo>
                  <a:pt x="16318560" y="8643056"/>
                </a:lnTo>
                <a:lnTo>
                  <a:pt x="20104099" y="8643056"/>
                </a:lnTo>
                <a:lnTo>
                  <a:pt x="20104099" y="8119511"/>
                </a:lnTo>
                <a:close/>
              </a:path>
              <a:path w="20104100" h="12565380">
                <a:moveTo>
                  <a:pt x="20104099" y="6226250"/>
                </a:moveTo>
                <a:lnTo>
                  <a:pt x="16318560" y="6226250"/>
                </a:lnTo>
                <a:lnTo>
                  <a:pt x="16365622" y="6230467"/>
                </a:lnTo>
                <a:lnTo>
                  <a:pt x="16409913" y="6242627"/>
                </a:lnTo>
                <a:lnTo>
                  <a:pt x="16450695" y="6261990"/>
                </a:lnTo>
                <a:lnTo>
                  <a:pt x="16487229" y="6287816"/>
                </a:lnTo>
                <a:lnTo>
                  <a:pt x="16518777" y="6319366"/>
                </a:lnTo>
                <a:lnTo>
                  <a:pt x="16544599" y="6355901"/>
                </a:lnTo>
                <a:lnTo>
                  <a:pt x="16563959" y="6396682"/>
                </a:lnTo>
                <a:lnTo>
                  <a:pt x="16576116" y="6440968"/>
                </a:lnTo>
                <a:lnTo>
                  <a:pt x="16580332" y="6488022"/>
                </a:lnTo>
                <a:lnTo>
                  <a:pt x="16576116" y="6535075"/>
                </a:lnTo>
                <a:lnTo>
                  <a:pt x="16563959" y="6579362"/>
                </a:lnTo>
                <a:lnTo>
                  <a:pt x="16544599" y="6620143"/>
                </a:lnTo>
                <a:lnTo>
                  <a:pt x="16518777" y="6656678"/>
                </a:lnTo>
                <a:lnTo>
                  <a:pt x="16487229" y="6688228"/>
                </a:lnTo>
                <a:lnTo>
                  <a:pt x="16450695" y="6714054"/>
                </a:lnTo>
                <a:lnTo>
                  <a:pt x="16409913" y="6733417"/>
                </a:lnTo>
                <a:lnTo>
                  <a:pt x="16365622" y="6745576"/>
                </a:lnTo>
                <a:lnTo>
                  <a:pt x="16318560" y="6749794"/>
                </a:lnTo>
                <a:lnTo>
                  <a:pt x="20104099" y="6749794"/>
                </a:lnTo>
                <a:lnTo>
                  <a:pt x="20104099" y="6226250"/>
                </a:lnTo>
                <a:close/>
              </a:path>
              <a:path w="20104100" h="12565380">
                <a:moveTo>
                  <a:pt x="20104099" y="4333313"/>
                </a:moveTo>
                <a:lnTo>
                  <a:pt x="16318560" y="4333313"/>
                </a:lnTo>
                <a:lnTo>
                  <a:pt x="16365622" y="4337530"/>
                </a:lnTo>
                <a:lnTo>
                  <a:pt x="16409913" y="4349690"/>
                </a:lnTo>
                <a:lnTo>
                  <a:pt x="16450695" y="4369052"/>
                </a:lnTo>
                <a:lnTo>
                  <a:pt x="16487229" y="4394879"/>
                </a:lnTo>
                <a:lnTo>
                  <a:pt x="16518777" y="4426429"/>
                </a:lnTo>
                <a:lnTo>
                  <a:pt x="16544599" y="4462964"/>
                </a:lnTo>
                <a:lnTo>
                  <a:pt x="16563959" y="4503744"/>
                </a:lnTo>
                <a:lnTo>
                  <a:pt x="16576116" y="4548031"/>
                </a:lnTo>
                <a:lnTo>
                  <a:pt x="16580332" y="4595085"/>
                </a:lnTo>
                <a:lnTo>
                  <a:pt x="16576116" y="4642138"/>
                </a:lnTo>
                <a:lnTo>
                  <a:pt x="16563959" y="4686425"/>
                </a:lnTo>
                <a:lnTo>
                  <a:pt x="16544599" y="4727206"/>
                </a:lnTo>
                <a:lnTo>
                  <a:pt x="16518777" y="4763741"/>
                </a:lnTo>
                <a:lnTo>
                  <a:pt x="16487229" y="4795291"/>
                </a:lnTo>
                <a:lnTo>
                  <a:pt x="16450695" y="4821117"/>
                </a:lnTo>
                <a:lnTo>
                  <a:pt x="16409913" y="4840480"/>
                </a:lnTo>
                <a:lnTo>
                  <a:pt x="16365622" y="4852639"/>
                </a:lnTo>
                <a:lnTo>
                  <a:pt x="16318560" y="4856857"/>
                </a:lnTo>
                <a:lnTo>
                  <a:pt x="20104099" y="4856857"/>
                </a:lnTo>
                <a:lnTo>
                  <a:pt x="20104099" y="4333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-1" y="1046394"/>
            <a:ext cx="16756063" cy="10472804"/>
          </a:xfrm>
          <a:custGeom>
            <a:avLst/>
            <a:gdLst/>
            <a:ahLst/>
            <a:cxnLst/>
            <a:rect l="l" t="t" r="r" b="b"/>
            <a:pathLst>
              <a:path w="20104100" h="12565380">
                <a:moveTo>
                  <a:pt x="20104099" y="0"/>
                </a:moveTo>
                <a:lnTo>
                  <a:pt x="0" y="0"/>
                </a:lnTo>
                <a:lnTo>
                  <a:pt x="0" y="12565062"/>
                </a:lnTo>
                <a:lnTo>
                  <a:pt x="20104099" y="12565062"/>
                </a:lnTo>
                <a:lnTo>
                  <a:pt x="20104099" y="8687232"/>
                </a:lnTo>
                <a:lnTo>
                  <a:pt x="3774754" y="8687232"/>
                </a:lnTo>
                <a:lnTo>
                  <a:pt x="3725500" y="8683258"/>
                </a:lnTo>
                <a:lnTo>
                  <a:pt x="3678776" y="8671752"/>
                </a:lnTo>
                <a:lnTo>
                  <a:pt x="3635208" y="8653338"/>
                </a:lnTo>
                <a:lnTo>
                  <a:pt x="3595420" y="8628644"/>
                </a:lnTo>
                <a:lnTo>
                  <a:pt x="3560038" y="8598293"/>
                </a:lnTo>
                <a:lnTo>
                  <a:pt x="3529687" y="8562911"/>
                </a:lnTo>
                <a:lnTo>
                  <a:pt x="3504992" y="8523123"/>
                </a:lnTo>
                <a:lnTo>
                  <a:pt x="3486579" y="8479554"/>
                </a:lnTo>
                <a:lnTo>
                  <a:pt x="3475072" y="8432831"/>
                </a:lnTo>
                <a:lnTo>
                  <a:pt x="3471098" y="8383577"/>
                </a:lnTo>
                <a:lnTo>
                  <a:pt x="3475072" y="8334323"/>
                </a:lnTo>
                <a:lnTo>
                  <a:pt x="3486579" y="8287599"/>
                </a:lnTo>
                <a:lnTo>
                  <a:pt x="3504992" y="8244031"/>
                </a:lnTo>
                <a:lnTo>
                  <a:pt x="3529687" y="8204243"/>
                </a:lnTo>
                <a:lnTo>
                  <a:pt x="3560038" y="8168861"/>
                </a:lnTo>
                <a:lnTo>
                  <a:pt x="3595420" y="8138510"/>
                </a:lnTo>
                <a:lnTo>
                  <a:pt x="3635208" y="8113815"/>
                </a:lnTo>
                <a:lnTo>
                  <a:pt x="3678776" y="8095402"/>
                </a:lnTo>
                <a:lnTo>
                  <a:pt x="3725500" y="8083895"/>
                </a:lnTo>
                <a:lnTo>
                  <a:pt x="3774754" y="8079921"/>
                </a:lnTo>
                <a:lnTo>
                  <a:pt x="20104099" y="8079921"/>
                </a:lnTo>
                <a:lnTo>
                  <a:pt x="20104099" y="6790369"/>
                </a:lnTo>
                <a:lnTo>
                  <a:pt x="3774754" y="6790369"/>
                </a:lnTo>
                <a:lnTo>
                  <a:pt x="3725500" y="6786394"/>
                </a:lnTo>
                <a:lnTo>
                  <a:pt x="3678776" y="6774888"/>
                </a:lnTo>
                <a:lnTo>
                  <a:pt x="3635208" y="6756475"/>
                </a:lnTo>
                <a:lnTo>
                  <a:pt x="3595420" y="6731780"/>
                </a:lnTo>
                <a:lnTo>
                  <a:pt x="3560038" y="6701429"/>
                </a:lnTo>
                <a:lnTo>
                  <a:pt x="3529687" y="6666047"/>
                </a:lnTo>
                <a:lnTo>
                  <a:pt x="3504992" y="6626259"/>
                </a:lnTo>
                <a:lnTo>
                  <a:pt x="3486579" y="6582691"/>
                </a:lnTo>
                <a:lnTo>
                  <a:pt x="3475072" y="6535967"/>
                </a:lnTo>
                <a:lnTo>
                  <a:pt x="3471098" y="6486713"/>
                </a:lnTo>
                <a:lnTo>
                  <a:pt x="3475072" y="6437459"/>
                </a:lnTo>
                <a:lnTo>
                  <a:pt x="3486579" y="6390735"/>
                </a:lnTo>
                <a:lnTo>
                  <a:pt x="3504992" y="6347167"/>
                </a:lnTo>
                <a:lnTo>
                  <a:pt x="3529687" y="6307379"/>
                </a:lnTo>
                <a:lnTo>
                  <a:pt x="3560038" y="6271997"/>
                </a:lnTo>
                <a:lnTo>
                  <a:pt x="3595420" y="6241646"/>
                </a:lnTo>
                <a:lnTo>
                  <a:pt x="3635208" y="6216951"/>
                </a:lnTo>
                <a:lnTo>
                  <a:pt x="3678776" y="6198538"/>
                </a:lnTo>
                <a:lnTo>
                  <a:pt x="3725500" y="6187032"/>
                </a:lnTo>
                <a:lnTo>
                  <a:pt x="3774754" y="6183057"/>
                </a:lnTo>
                <a:lnTo>
                  <a:pt x="20104099" y="6183057"/>
                </a:lnTo>
                <a:lnTo>
                  <a:pt x="20104099" y="4900374"/>
                </a:lnTo>
                <a:lnTo>
                  <a:pt x="3774754" y="4900374"/>
                </a:lnTo>
                <a:lnTo>
                  <a:pt x="3725500" y="4896399"/>
                </a:lnTo>
                <a:lnTo>
                  <a:pt x="3678776" y="4884893"/>
                </a:lnTo>
                <a:lnTo>
                  <a:pt x="3635208" y="4866480"/>
                </a:lnTo>
                <a:lnTo>
                  <a:pt x="3595420" y="4841785"/>
                </a:lnTo>
                <a:lnTo>
                  <a:pt x="3560038" y="4811434"/>
                </a:lnTo>
                <a:lnTo>
                  <a:pt x="3529687" y="4776052"/>
                </a:lnTo>
                <a:lnTo>
                  <a:pt x="3504992" y="4736264"/>
                </a:lnTo>
                <a:lnTo>
                  <a:pt x="3486579" y="4692696"/>
                </a:lnTo>
                <a:lnTo>
                  <a:pt x="3475072" y="4645972"/>
                </a:lnTo>
                <a:lnTo>
                  <a:pt x="3471098" y="4596718"/>
                </a:lnTo>
                <a:lnTo>
                  <a:pt x="3475072" y="4547464"/>
                </a:lnTo>
                <a:lnTo>
                  <a:pt x="3486579" y="4500741"/>
                </a:lnTo>
                <a:lnTo>
                  <a:pt x="3504992" y="4457172"/>
                </a:lnTo>
                <a:lnTo>
                  <a:pt x="3529687" y="4417384"/>
                </a:lnTo>
                <a:lnTo>
                  <a:pt x="3560038" y="4382002"/>
                </a:lnTo>
                <a:lnTo>
                  <a:pt x="3595420" y="4351651"/>
                </a:lnTo>
                <a:lnTo>
                  <a:pt x="3635208" y="4326957"/>
                </a:lnTo>
                <a:lnTo>
                  <a:pt x="3678776" y="4308543"/>
                </a:lnTo>
                <a:lnTo>
                  <a:pt x="3725500" y="4297037"/>
                </a:lnTo>
                <a:lnTo>
                  <a:pt x="3774754" y="4293063"/>
                </a:lnTo>
                <a:lnTo>
                  <a:pt x="20104099" y="4293063"/>
                </a:lnTo>
                <a:lnTo>
                  <a:pt x="20104099" y="0"/>
                </a:lnTo>
                <a:close/>
              </a:path>
              <a:path w="20104100" h="12565380">
                <a:moveTo>
                  <a:pt x="20104099" y="8079921"/>
                </a:moveTo>
                <a:lnTo>
                  <a:pt x="16318874" y="8079921"/>
                </a:lnTo>
                <a:lnTo>
                  <a:pt x="16368138" y="8083895"/>
                </a:lnTo>
                <a:lnTo>
                  <a:pt x="16414868" y="8095402"/>
                </a:lnTo>
                <a:lnTo>
                  <a:pt x="16458439" y="8113815"/>
                </a:lnTo>
                <a:lnTo>
                  <a:pt x="16498226" y="8138510"/>
                </a:lnTo>
                <a:lnTo>
                  <a:pt x="16533606" y="8168861"/>
                </a:lnTo>
                <a:lnTo>
                  <a:pt x="16563953" y="8204243"/>
                </a:lnTo>
                <a:lnTo>
                  <a:pt x="16588644" y="8244031"/>
                </a:lnTo>
                <a:lnTo>
                  <a:pt x="16607053" y="8287599"/>
                </a:lnTo>
                <a:lnTo>
                  <a:pt x="16618557" y="8334323"/>
                </a:lnTo>
                <a:lnTo>
                  <a:pt x="16622530" y="8383577"/>
                </a:lnTo>
                <a:lnTo>
                  <a:pt x="16618557" y="8432831"/>
                </a:lnTo>
                <a:lnTo>
                  <a:pt x="16607053" y="8479554"/>
                </a:lnTo>
                <a:lnTo>
                  <a:pt x="16588644" y="8523123"/>
                </a:lnTo>
                <a:lnTo>
                  <a:pt x="16563953" y="8562911"/>
                </a:lnTo>
                <a:lnTo>
                  <a:pt x="16533606" y="8598293"/>
                </a:lnTo>
                <a:lnTo>
                  <a:pt x="16498226" y="8628644"/>
                </a:lnTo>
                <a:lnTo>
                  <a:pt x="16458439" y="8653338"/>
                </a:lnTo>
                <a:lnTo>
                  <a:pt x="16414868" y="8671752"/>
                </a:lnTo>
                <a:lnTo>
                  <a:pt x="16368138" y="8683258"/>
                </a:lnTo>
                <a:lnTo>
                  <a:pt x="16318874" y="8687232"/>
                </a:lnTo>
                <a:lnTo>
                  <a:pt x="20104099" y="8687232"/>
                </a:lnTo>
                <a:lnTo>
                  <a:pt x="20104099" y="8079921"/>
                </a:lnTo>
                <a:close/>
              </a:path>
              <a:path w="20104100" h="12565380">
                <a:moveTo>
                  <a:pt x="20104099" y="6183057"/>
                </a:moveTo>
                <a:lnTo>
                  <a:pt x="16318874" y="6183057"/>
                </a:lnTo>
                <a:lnTo>
                  <a:pt x="16368138" y="6187032"/>
                </a:lnTo>
                <a:lnTo>
                  <a:pt x="16414868" y="6198538"/>
                </a:lnTo>
                <a:lnTo>
                  <a:pt x="16458439" y="6216951"/>
                </a:lnTo>
                <a:lnTo>
                  <a:pt x="16498226" y="6241646"/>
                </a:lnTo>
                <a:lnTo>
                  <a:pt x="16533606" y="6271997"/>
                </a:lnTo>
                <a:lnTo>
                  <a:pt x="16563953" y="6307379"/>
                </a:lnTo>
                <a:lnTo>
                  <a:pt x="16588644" y="6347167"/>
                </a:lnTo>
                <a:lnTo>
                  <a:pt x="16607053" y="6390735"/>
                </a:lnTo>
                <a:lnTo>
                  <a:pt x="16618557" y="6437459"/>
                </a:lnTo>
                <a:lnTo>
                  <a:pt x="16622530" y="6486713"/>
                </a:lnTo>
                <a:lnTo>
                  <a:pt x="16618557" y="6535967"/>
                </a:lnTo>
                <a:lnTo>
                  <a:pt x="16607053" y="6582691"/>
                </a:lnTo>
                <a:lnTo>
                  <a:pt x="16588644" y="6626259"/>
                </a:lnTo>
                <a:lnTo>
                  <a:pt x="16563953" y="6666047"/>
                </a:lnTo>
                <a:lnTo>
                  <a:pt x="16533606" y="6701429"/>
                </a:lnTo>
                <a:lnTo>
                  <a:pt x="16498226" y="6731780"/>
                </a:lnTo>
                <a:lnTo>
                  <a:pt x="16458439" y="6756475"/>
                </a:lnTo>
                <a:lnTo>
                  <a:pt x="16414868" y="6774888"/>
                </a:lnTo>
                <a:lnTo>
                  <a:pt x="16368138" y="6786394"/>
                </a:lnTo>
                <a:lnTo>
                  <a:pt x="16318874" y="6790369"/>
                </a:lnTo>
                <a:lnTo>
                  <a:pt x="20104099" y="6790369"/>
                </a:lnTo>
                <a:lnTo>
                  <a:pt x="20104099" y="6183057"/>
                </a:lnTo>
                <a:close/>
              </a:path>
              <a:path w="20104100" h="12565380">
                <a:moveTo>
                  <a:pt x="20104099" y="4293063"/>
                </a:moveTo>
                <a:lnTo>
                  <a:pt x="16318874" y="4293063"/>
                </a:lnTo>
                <a:lnTo>
                  <a:pt x="16368138" y="4297037"/>
                </a:lnTo>
                <a:lnTo>
                  <a:pt x="16414868" y="4308543"/>
                </a:lnTo>
                <a:lnTo>
                  <a:pt x="16458439" y="4326957"/>
                </a:lnTo>
                <a:lnTo>
                  <a:pt x="16498226" y="4351651"/>
                </a:lnTo>
                <a:lnTo>
                  <a:pt x="16533606" y="4382002"/>
                </a:lnTo>
                <a:lnTo>
                  <a:pt x="16563953" y="4417384"/>
                </a:lnTo>
                <a:lnTo>
                  <a:pt x="16588644" y="4457172"/>
                </a:lnTo>
                <a:lnTo>
                  <a:pt x="16607053" y="4500741"/>
                </a:lnTo>
                <a:lnTo>
                  <a:pt x="16618557" y="4547464"/>
                </a:lnTo>
                <a:lnTo>
                  <a:pt x="16622530" y="4596718"/>
                </a:lnTo>
                <a:lnTo>
                  <a:pt x="16618557" y="4645972"/>
                </a:lnTo>
                <a:lnTo>
                  <a:pt x="16607053" y="4692696"/>
                </a:lnTo>
                <a:lnTo>
                  <a:pt x="16588644" y="4736264"/>
                </a:lnTo>
                <a:lnTo>
                  <a:pt x="16563953" y="4776052"/>
                </a:lnTo>
                <a:lnTo>
                  <a:pt x="16533606" y="4811434"/>
                </a:lnTo>
                <a:lnTo>
                  <a:pt x="16498226" y="4841785"/>
                </a:lnTo>
                <a:lnTo>
                  <a:pt x="16458439" y="4866480"/>
                </a:lnTo>
                <a:lnTo>
                  <a:pt x="16414868" y="4884893"/>
                </a:lnTo>
                <a:lnTo>
                  <a:pt x="16368138" y="4896399"/>
                </a:lnTo>
                <a:lnTo>
                  <a:pt x="16318874" y="4900374"/>
                </a:lnTo>
                <a:lnTo>
                  <a:pt x="20104099" y="4900374"/>
                </a:lnTo>
                <a:lnTo>
                  <a:pt x="20104099" y="4293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 txBox="1"/>
          <p:nvPr/>
        </p:nvSpPr>
        <p:spPr>
          <a:xfrm>
            <a:off x="6822747" y="5594015"/>
            <a:ext cx="327129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Reference</a:t>
            </a:r>
            <a:r>
              <a:rPr sz="3292" spc="-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8" dirty="0">
                <a:solidFill>
                  <a:srgbClr val="FFFFFF"/>
                </a:solidFill>
                <a:latin typeface="Arial Narrow"/>
                <a:cs typeface="Arial Narrow"/>
              </a:rPr>
              <a:t>Counting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2644" y="6164611"/>
            <a:ext cx="87908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83" dirty="0">
                <a:solidFill>
                  <a:srgbClr val="FFFFFF"/>
                </a:solidFill>
                <a:latin typeface="Arial Narrow"/>
                <a:cs typeface="Arial Narrow"/>
              </a:rPr>
              <a:t>M</a:t>
            </a:r>
            <a:r>
              <a:rPr sz="3292" spc="167" dirty="0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7750" y="6161277"/>
            <a:ext cx="701786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108" dirty="0">
                <a:solidFill>
                  <a:srgbClr val="FFFFFF"/>
                </a:solidFill>
                <a:latin typeface="Arial Narrow"/>
                <a:cs typeface="Arial Narrow"/>
              </a:rPr>
              <a:t>L</a:t>
            </a:r>
            <a:r>
              <a:rPr sz="3292" spc="38" dirty="0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sz="3292" spc="-146" dirty="0">
                <a:solidFill>
                  <a:srgbClr val="FFFFFF"/>
                </a:solidFill>
                <a:latin typeface="Arial Narrow"/>
                <a:cs typeface="Arial Narrow"/>
              </a:rPr>
              <a:t>ss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0924" y="7173623"/>
            <a:ext cx="2859010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12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r>
              <a:rPr sz="3292" spc="-9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Dispatch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07719" y="7738398"/>
            <a:ext cx="148878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208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ynamic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025" y="7740886"/>
            <a:ext cx="918249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1" dirty="0">
                <a:solidFill>
                  <a:srgbClr val="FFFFFF"/>
                </a:solidFill>
                <a:latin typeface="Arial Narrow"/>
                <a:cs typeface="Arial Narrow"/>
              </a:rPr>
              <a:t>t</a:t>
            </a:r>
            <a:r>
              <a:rPr sz="3292" spc="125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38" dirty="0">
                <a:solidFill>
                  <a:srgbClr val="FFFFFF"/>
                </a:solidFill>
                <a:latin typeface="Arial Narrow"/>
                <a:cs typeface="Arial Narrow"/>
              </a:rPr>
              <a:t>tic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5640" y="4014407"/>
            <a:ext cx="1670314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21" dirty="0">
                <a:solidFill>
                  <a:srgbClr val="FFFFFF"/>
                </a:solidFill>
                <a:latin typeface="Arial Narrow"/>
                <a:cs typeface="Arial Narrow"/>
              </a:rPr>
              <a:t>llo</a:t>
            </a:r>
            <a:r>
              <a:rPr sz="3292" spc="2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3292" spc="191" dirty="0">
                <a:solidFill>
                  <a:srgbClr val="FFFFFF"/>
                </a:solidFill>
                <a:latin typeface="Arial Narrow"/>
                <a:cs typeface="Arial Narrow"/>
              </a:rPr>
              <a:t>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06361" y="4582088"/>
            <a:ext cx="891257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83" dirty="0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eap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0479" y="4581670"/>
            <a:ext cx="881202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-313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tack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00" dirty="0"/>
              <a:t>Protocol </a:t>
            </a:r>
            <a:r>
              <a:rPr spc="196" dirty="0"/>
              <a:t>Type—Large</a:t>
            </a:r>
            <a:r>
              <a:rPr spc="-900" dirty="0"/>
              <a:t> </a:t>
            </a:r>
            <a:r>
              <a:rPr spc="21" dirty="0"/>
              <a:t>Value</a:t>
            </a:r>
          </a:p>
          <a:p>
            <a:pPr marL="44988">
              <a:spcBef>
                <a:spcPts val="567"/>
              </a:spcBef>
            </a:pPr>
            <a:r>
              <a:rPr sz="4918" spc="71" dirty="0">
                <a:solidFill>
                  <a:srgbClr val="8E8E93"/>
                </a:solidFill>
              </a:rPr>
              <a:t>Expensive </a:t>
            </a:r>
            <a:r>
              <a:rPr sz="4918" spc="212" dirty="0">
                <a:solidFill>
                  <a:srgbClr val="8E8E93"/>
                </a:solidFill>
              </a:rPr>
              <a:t>heap </a:t>
            </a:r>
            <a:r>
              <a:rPr sz="4918" spc="179" dirty="0">
                <a:solidFill>
                  <a:srgbClr val="8E8E93"/>
                </a:solidFill>
              </a:rPr>
              <a:t>allocation </a:t>
            </a:r>
            <a:r>
              <a:rPr sz="4918" spc="341" dirty="0">
                <a:solidFill>
                  <a:srgbClr val="8E8E93"/>
                </a:solidFill>
              </a:rPr>
              <a:t>on</a:t>
            </a:r>
            <a:r>
              <a:rPr sz="4918" spc="-724" dirty="0">
                <a:solidFill>
                  <a:srgbClr val="8E8E93"/>
                </a:solidFill>
              </a:rPr>
              <a:t> </a:t>
            </a:r>
            <a:r>
              <a:rPr sz="4918" spc="258" dirty="0">
                <a:solidFill>
                  <a:srgbClr val="8E8E93"/>
                </a:solidFill>
              </a:rPr>
              <a:t>copying</a:t>
            </a:r>
            <a:endParaRPr sz="4918" dirty="0"/>
          </a:p>
        </p:txBody>
      </p:sp>
    </p:spTree>
    <p:extLst>
      <p:ext uri="{BB962C8B-B14F-4D97-AF65-F5344CB8AC3E}">
        <p14:creationId xmlns:p14="http://schemas.microsoft.com/office/powerpoint/2010/main" val="9833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4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0013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49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6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8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0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1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2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3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5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6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81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3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4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5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6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8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0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1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2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3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4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5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6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97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1387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4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8115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7631" y="415925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87631" y="415924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21061" y="1137604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60563" y="77139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78460" y="120410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8976" y="77069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28714" y="234166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62730" y="234166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32390" y="152465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306125" y="145134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27666" y="146356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92283" y="157709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27862" y="196690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9908" y="169831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16845" y="84378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57128"/>
              </p:ext>
            </p:extLst>
          </p:nvPr>
        </p:nvGraphicFramePr>
        <p:xfrm>
          <a:off x="2901147" y="136580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34830" y="144941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34830" y="240948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 txBox="1"/>
          <p:nvPr/>
        </p:nvSpPr>
        <p:spPr>
          <a:xfrm>
            <a:off x="2063007" y="501953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1" name="object 8"/>
          <p:cNvSpPr txBox="1"/>
          <p:nvPr/>
        </p:nvSpPr>
        <p:spPr>
          <a:xfrm>
            <a:off x="2220644" y="5508338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2" name="object 9"/>
          <p:cNvSpPr txBox="1"/>
          <p:nvPr/>
        </p:nvSpPr>
        <p:spPr>
          <a:xfrm>
            <a:off x="959541" y="4530725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83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209214"/>
              </p:ext>
            </p:extLst>
          </p:nvPr>
        </p:nvGraphicFramePr>
        <p:xfrm>
          <a:off x="1349231" y="7303188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6" name="object 7"/>
          <p:cNvSpPr txBox="1"/>
          <p:nvPr/>
        </p:nvSpPr>
        <p:spPr>
          <a:xfrm>
            <a:off x="10154319" y="455653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8"/>
          <p:cNvSpPr txBox="1"/>
          <p:nvPr/>
        </p:nvSpPr>
        <p:spPr>
          <a:xfrm>
            <a:off x="9208491" y="4556530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9"/>
          <p:cNvSpPr txBox="1"/>
          <p:nvPr/>
        </p:nvSpPr>
        <p:spPr>
          <a:xfrm>
            <a:off x="10311957" y="504533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10"/>
          <p:cNvSpPr txBox="1"/>
          <p:nvPr/>
        </p:nvSpPr>
        <p:spPr>
          <a:xfrm>
            <a:off x="11257784" y="50453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11"/>
          <p:cNvSpPr txBox="1"/>
          <p:nvPr/>
        </p:nvSpPr>
        <p:spPr>
          <a:xfrm>
            <a:off x="9681405" y="553414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12"/>
          <p:cNvSpPr txBox="1"/>
          <p:nvPr/>
        </p:nvSpPr>
        <p:spPr>
          <a:xfrm>
            <a:off x="10469594" y="553414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13"/>
          <p:cNvSpPr txBox="1"/>
          <p:nvPr/>
        </p:nvSpPr>
        <p:spPr>
          <a:xfrm>
            <a:off x="9208491" y="6022948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892195" y="684065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80384" y="684065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2599624" y="684065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892194" y="7338102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58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83921"/>
              </p:ext>
            </p:extLst>
          </p:nvPr>
        </p:nvGraphicFramePr>
        <p:xfrm>
          <a:off x="9557235" y="7355754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8"/>
          <p:cNvSpPr txBox="1"/>
          <p:nvPr/>
        </p:nvSpPr>
        <p:spPr>
          <a:xfrm>
            <a:off x="9100199" y="68932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0" name="object 9"/>
          <p:cNvSpPr txBox="1"/>
          <p:nvPr/>
        </p:nvSpPr>
        <p:spPr>
          <a:xfrm>
            <a:off x="9888388" y="68932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10807628" y="689322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4"/>
          <p:cNvSpPr txBox="1"/>
          <p:nvPr/>
        </p:nvSpPr>
        <p:spPr>
          <a:xfrm>
            <a:off x="9100198" y="7390668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72430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8640"/>
              </p:ext>
            </p:extLst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7" name="object 15"/>
          <p:cNvSpPr/>
          <p:nvPr/>
        </p:nvSpPr>
        <p:spPr>
          <a:xfrm>
            <a:off x="1138020" y="8690608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r>
              <a:rPr lang="en-US" sz="1500"/>
              <a:t> </a:t>
            </a:r>
            <a:endParaRPr sz="1500" dirty="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4" name="object 11"/>
          <p:cNvSpPr txBox="1"/>
          <p:nvPr/>
        </p:nvSpPr>
        <p:spPr>
          <a:xfrm>
            <a:off x="1210760" y="8792182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pwt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= nil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17963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1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8640"/>
              </p:ext>
            </p:extLst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190775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6302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</a:t>
            </a:r>
            <a:endParaRPr spc="-13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726763"/>
            <a:ext cx="8891404" cy="86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</a:t>
            </a:r>
            <a:endParaRPr spc="-1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7" y="2586512"/>
            <a:ext cx="6287493" cy="8933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20" y="2914647"/>
            <a:ext cx="10098095" cy="82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-13" dirty="0"/>
              <a:t>Question 2  </a:t>
            </a:r>
            <a:r>
              <a:rPr lang="en-US" sz="5001" spc="-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static dispatch or dynamic dispatch</a:t>
            </a:r>
            <a:endParaRPr spc="-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31" y="2726763"/>
            <a:ext cx="5779413" cy="258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67" y="2726763"/>
            <a:ext cx="8891404" cy="8676692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9627062" y="6364122"/>
            <a:ext cx="2310177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S_P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9780310" y="7461828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ln>
                  <a:solidFill>
                    <a:srgbClr val="92D050"/>
                  </a:solidFill>
                </a:ln>
                <a:solidFill>
                  <a:srgbClr val="FFFFFF"/>
                </a:solidFill>
                <a:latin typeface="Lucida Console"/>
                <a:cs typeface="Lucida Console"/>
              </a:rPr>
              <a:t>Method2:</a:t>
            </a:r>
            <a:endParaRPr sz="2042" dirty="0">
              <a:ln>
                <a:solidFill>
                  <a:srgbClr val="92D050"/>
                </a:solidFill>
              </a:ln>
              <a:latin typeface="Lucida Console"/>
              <a:cs typeface="Lucida Console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9780310" y="6918425"/>
            <a:ext cx="2003741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method1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9780310" y="7977699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ln>
                  <a:solidFill>
                    <a:srgbClr val="C00000"/>
                  </a:solidFill>
                </a:ln>
                <a:solidFill>
                  <a:srgbClr val="FFFFFF"/>
                </a:solidFill>
                <a:latin typeface="Lucida Console"/>
                <a:cs typeface="Lucida Console"/>
              </a:rPr>
              <a:t>Method3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4" name="object 3"/>
          <p:cNvSpPr txBox="1"/>
          <p:nvPr/>
        </p:nvSpPr>
        <p:spPr>
          <a:xfrm>
            <a:off x="13143930" y="6364122"/>
            <a:ext cx="2310177" cy="35700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42340" rIns="0" bIns="0" rtlCol="0">
            <a:spAutoFit/>
          </a:bodyPr>
          <a:lstStyle/>
          <a:p>
            <a:pPr marL="208003">
              <a:spcBef>
                <a:spcPts val="333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S_P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5" name="object 4"/>
          <p:cNvSpPr txBox="1"/>
          <p:nvPr/>
        </p:nvSpPr>
        <p:spPr>
          <a:xfrm>
            <a:off x="13297178" y="7461828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solidFill>
                  <a:srgbClr val="C00000"/>
                </a:solidFill>
                <a:latin typeface="Lucida Console"/>
                <a:cs typeface="Lucida Console"/>
              </a:rPr>
              <a:t>Method3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13297178" y="6918425"/>
            <a:ext cx="2003741" cy="352197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577" rIns="0" bIns="0" rtlCol="0">
            <a:spAutoFit/>
          </a:bodyPr>
          <a:lstStyle/>
          <a:p>
            <a:pPr marL="55044">
              <a:spcBef>
                <a:spcPts val="296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method1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13283947" y="8003093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5044">
              <a:spcBef>
                <a:spcPts val="279"/>
              </a:spcBef>
            </a:pPr>
            <a:r>
              <a:rPr lang="en-US" sz="2042" spc="8" dirty="0">
                <a:solidFill>
                  <a:srgbClr val="92D050"/>
                </a:solidFill>
                <a:latin typeface="Lucida Console"/>
                <a:cs typeface="Lucida Console"/>
              </a:rPr>
              <a:t>Method2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4738" y="10310920"/>
            <a:ext cx="378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988840" y="6672691"/>
            <a:ext cx="1155089" cy="11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68" dirty="0">
                <a:ln>
                  <a:solidFill>
                    <a:srgbClr val="00B050"/>
                  </a:solidFill>
                </a:ln>
                <a:solidFill>
                  <a:srgbClr val="7030A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3664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88" dirty="0"/>
              <a:t>Summary—Protocol</a:t>
            </a:r>
            <a:r>
              <a:rPr spc="-429" dirty="0"/>
              <a:t> </a:t>
            </a:r>
            <a:r>
              <a:rPr spc="-13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1979" y="4035605"/>
            <a:ext cx="8057860" cy="518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Indirection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00" dirty="0">
                <a:solidFill>
                  <a:srgbClr val="FFFFFF"/>
                </a:solidFill>
                <a:latin typeface="Arial Narrow"/>
                <a:cs typeface="Arial Narrow"/>
              </a:rPr>
              <a:t>through</a:t>
            </a:r>
            <a:r>
              <a:rPr sz="3292" spc="-16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179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21" dirty="0">
                <a:solidFill>
                  <a:srgbClr val="FFFFFF"/>
                </a:solidFill>
                <a:latin typeface="Arial Narrow"/>
                <a:cs typeface="Arial Narrow"/>
              </a:rPr>
              <a:t>Tables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and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6" dirty="0">
                <a:solidFill>
                  <a:srgbClr val="FFFFFF"/>
                </a:solidFill>
                <a:latin typeface="Arial Narrow"/>
                <a:cs typeface="Arial Narrow"/>
              </a:rPr>
              <a:t>Existential</a:t>
            </a:r>
            <a:r>
              <a:rPr sz="3292" spc="-42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Container  </a:t>
            </a:r>
            <a:endParaRPr lang="en-US" sz="3292" spc="100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lang="en-US" sz="3292" spc="150" dirty="0">
                <a:solidFill>
                  <a:srgbClr val="FFFFFF"/>
                </a:solidFill>
                <a:latin typeface="Arial Narrow"/>
                <a:cs typeface="Arial Narrow"/>
              </a:rPr>
              <a:t>Dynamic</a:t>
            </a:r>
            <a:r>
              <a:rPr lang="en-US" sz="3292" spc="-12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3292" spc="179" dirty="0">
                <a:solidFill>
                  <a:srgbClr val="FFFFFF"/>
                </a:solidFill>
                <a:latin typeface="Arial Narrow"/>
                <a:cs typeface="Arial Narrow"/>
              </a:rPr>
              <a:t>dispatch through Protocol Witness Table</a:t>
            </a: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lang="en-US" sz="3292" spc="179" dirty="0">
                <a:solidFill>
                  <a:srgbClr val="FFFFFF"/>
                </a:solidFill>
                <a:latin typeface="Arial Narrow"/>
                <a:cs typeface="Arial Narrow"/>
              </a:rPr>
              <a:t>Access value through Value Witness Table</a:t>
            </a:r>
            <a:endParaRPr lang="en-US" sz="3292" spc="133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L="629834" marR="4234" indent="-619249">
              <a:lnSpc>
                <a:spcPts val="5568"/>
              </a:lnSpc>
              <a:spcBef>
                <a:spcPts val="383"/>
              </a:spcBef>
              <a:buFont typeface="+mj-lt"/>
              <a:buAutoNum type="arabicPeriod"/>
            </a:pP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Copying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large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values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4" dirty="0">
                <a:solidFill>
                  <a:srgbClr val="FFFFFF"/>
                </a:solidFill>
                <a:latin typeface="Arial Narrow"/>
                <a:cs typeface="Arial Narrow"/>
              </a:rPr>
              <a:t>causes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33" dirty="0">
                <a:solidFill>
                  <a:srgbClr val="FFFFFF"/>
                </a:solidFill>
                <a:latin typeface="Arial Narrow"/>
                <a:cs typeface="Arial Narrow"/>
              </a:rPr>
              <a:t>heap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allocation</a:t>
            </a:r>
            <a:endParaRPr sz="3292" dirty="0">
              <a:latin typeface="Arial Narrow"/>
              <a:cs typeface="Arial Narrow"/>
            </a:endParaRPr>
          </a:p>
        </p:txBody>
      </p:sp>
      <p:sp>
        <p:nvSpPr>
          <p:cNvPr id="38" name="object 3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4"/>
          <p:cNvSpPr/>
          <p:nvPr/>
        </p:nvSpPr>
        <p:spPr>
          <a:xfrm>
            <a:off x="8770310" y="2802940"/>
            <a:ext cx="7688418" cy="8717316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0" name="object 24"/>
          <p:cNvSpPr/>
          <p:nvPr/>
        </p:nvSpPr>
        <p:spPr>
          <a:xfrm>
            <a:off x="10502617" y="3987210"/>
            <a:ext cx="2310177" cy="2553068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86" y="0"/>
                </a:lnTo>
                <a:lnTo>
                  <a:pt x="2771486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25"/>
          <p:cNvSpPr/>
          <p:nvPr/>
        </p:nvSpPr>
        <p:spPr>
          <a:xfrm>
            <a:off x="10655865" y="5652405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26"/>
          <p:cNvSpPr txBox="1"/>
          <p:nvPr/>
        </p:nvSpPr>
        <p:spPr>
          <a:xfrm>
            <a:off x="10698603" y="5688249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10655865" y="4592889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2927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10655865" y="4534382"/>
            <a:ext cx="2003741" cy="38105"/>
          </a:xfrm>
          <a:custGeom>
            <a:avLst/>
            <a:gdLst/>
            <a:ahLst/>
            <a:cxnLst/>
            <a:rect l="l" t="t" r="r" b="b"/>
            <a:pathLst>
              <a:path w="2404109" h="24130">
                <a:moveTo>
                  <a:pt x="0" y="23580"/>
                </a:moveTo>
                <a:lnTo>
                  <a:pt x="2403748" y="23580"/>
                </a:lnTo>
                <a:lnTo>
                  <a:pt x="2403748" y="0"/>
                </a:lnTo>
                <a:lnTo>
                  <a:pt x="0" y="0"/>
                </a:lnTo>
                <a:lnTo>
                  <a:pt x="0" y="2358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29"/>
          <p:cNvSpPr/>
          <p:nvPr/>
        </p:nvSpPr>
        <p:spPr>
          <a:xfrm>
            <a:off x="10655865" y="512264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30"/>
          <p:cNvSpPr txBox="1"/>
          <p:nvPr/>
        </p:nvSpPr>
        <p:spPr>
          <a:xfrm>
            <a:off x="10655865" y="6182158"/>
            <a:ext cx="2003741" cy="35273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8106" rIns="0" bIns="0" rtlCol="0">
            <a:spAutoFit/>
          </a:bodyPr>
          <a:lstStyle/>
          <a:p>
            <a:pPr marL="52927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15624980" y="4087258"/>
            <a:ext cx="338720" cy="943642"/>
          </a:xfrm>
          <a:custGeom>
            <a:avLst/>
            <a:gdLst/>
            <a:ahLst/>
            <a:cxnLst/>
            <a:rect l="l" t="t" r="r" b="b"/>
            <a:pathLst>
              <a:path w="406400" h="1224914">
                <a:moveTo>
                  <a:pt x="0" y="1224423"/>
                </a:moveTo>
                <a:lnTo>
                  <a:pt x="406186" y="1224423"/>
                </a:lnTo>
                <a:lnTo>
                  <a:pt x="406186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 txBox="1"/>
          <p:nvPr/>
        </p:nvSpPr>
        <p:spPr>
          <a:xfrm>
            <a:off x="15347100" y="4270117"/>
            <a:ext cx="538609" cy="60267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13573864" y="3951603"/>
            <a:ext cx="2051374" cy="2132368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51" y="0"/>
                </a:lnTo>
                <a:lnTo>
                  <a:pt x="2460951" y="2767831"/>
                </a:lnTo>
                <a:lnTo>
                  <a:pt x="0" y="276783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50" name="object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1902"/>
              </p:ext>
            </p:extLst>
          </p:nvPr>
        </p:nvGraphicFramePr>
        <p:xfrm>
          <a:off x="13738543" y="4050892"/>
          <a:ext cx="1721807" cy="1947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28"/>
                <a:gridCol w="1118779"/>
              </a:tblGrid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8049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5374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51" name="object 35"/>
          <p:cNvSpPr/>
          <p:nvPr/>
        </p:nvSpPr>
        <p:spPr>
          <a:xfrm>
            <a:off x="10660927" y="4043482"/>
            <a:ext cx="2003741" cy="453966"/>
          </a:xfrm>
          <a:custGeom>
            <a:avLst/>
            <a:gdLst/>
            <a:ahLst/>
            <a:cxnLst/>
            <a:rect l="l" t="t" r="r" b="b"/>
            <a:pathLst>
              <a:path w="2404109" h="589280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2" name="object 36"/>
          <p:cNvSpPr/>
          <p:nvPr/>
        </p:nvSpPr>
        <p:spPr>
          <a:xfrm>
            <a:off x="12470843" y="4288931"/>
            <a:ext cx="908723" cy="38105"/>
          </a:xfrm>
          <a:custGeom>
            <a:avLst/>
            <a:gdLst/>
            <a:ahLst/>
            <a:cxnLst/>
            <a:rect l="l" t="t" r="r" b="b"/>
            <a:pathLst>
              <a:path w="1090294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/>
          <p:nvPr/>
        </p:nvSpPr>
        <p:spPr>
          <a:xfrm>
            <a:off x="13366245" y="4231333"/>
            <a:ext cx="115377" cy="106643"/>
          </a:xfrm>
          <a:custGeom>
            <a:avLst/>
            <a:gdLst/>
            <a:ahLst/>
            <a:cxnLst/>
            <a:rect l="l" t="t" r="r" b="b"/>
            <a:pathLst>
              <a:path w="138430" h="138430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4" name="object 38"/>
          <p:cNvSpPr/>
          <p:nvPr/>
        </p:nvSpPr>
        <p:spPr>
          <a:xfrm>
            <a:off x="12387935" y="4240934"/>
            <a:ext cx="96324" cy="89032"/>
          </a:xfrm>
          <a:custGeom>
            <a:avLst/>
            <a:gdLst/>
            <a:ahLst/>
            <a:cxnLst/>
            <a:rect l="l" t="t" r="r" b="b"/>
            <a:pathLst>
              <a:path w="115569" h="115569">
                <a:moveTo>
                  <a:pt x="57589" y="0"/>
                </a:moveTo>
                <a:lnTo>
                  <a:pt x="35175" y="4526"/>
                </a:lnTo>
                <a:lnTo>
                  <a:pt x="16869" y="16869"/>
                </a:lnTo>
                <a:lnTo>
                  <a:pt x="4526" y="35175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5"/>
                </a:lnTo>
                <a:lnTo>
                  <a:pt x="98313" y="16869"/>
                </a:lnTo>
                <a:lnTo>
                  <a:pt x="80008" y="4526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441898" y="3960280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6" name="object 40"/>
          <p:cNvSpPr txBox="1"/>
          <p:nvPr/>
        </p:nvSpPr>
        <p:spPr>
          <a:xfrm>
            <a:off x="11257050" y="346283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7" name="object 41"/>
          <p:cNvSpPr txBox="1"/>
          <p:nvPr/>
        </p:nvSpPr>
        <p:spPr>
          <a:xfrm>
            <a:off x="14145639" y="3462835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5366780"/>
            <a:ext cx="5027877" cy="1141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7418" spc="167" dirty="0"/>
              <a:t>Generic</a:t>
            </a:r>
            <a:r>
              <a:rPr sz="7418" spc="-188" dirty="0"/>
              <a:t> </a:t>
            </a:r>
            <a:r>
              <a:rPr sz="7418" spc="204" dirty="0"/>
              <a:t>Code</a:t>
            </a:r>
            <a:endParaRPr sz="741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041" y="3206869"/>
            <a:ext cx="16402003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1080303" y="1633591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//</a:t>
            </a:r>
            <a:r>
              <a:rPr sz="2042" spc="-54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Drawing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14321" y="1633591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a</a:t>
            </a:r>
            <a:r>
              <a:rPr sz="2042" spc="-67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copy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9993" y="1633591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method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7786" y="1633591"/>
            <a:ext cx="238586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using a</a:t>
            </a:r>
            <a:r>
              <a:rPr sz="2042" spc="-46" dirty="0">
                <a:solidFill>
                  <a:srgbClr val="979BB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979BB3"/>
                </a:solidFill>
                <a:latin typeface="Lucida Console"/>
                <a:cs typeface="Lucida Console"/>
              </a:rPr>
              <a:t>generic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0304" y="1944703"/>
            <a:ext cx="2701293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226" marR="4234" indent="-473170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protocol</a:t>
            </a:r>
            <a:r>
              <a:rPr sz="2042" spc="-3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54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04" y="3100009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218" y="3473056"/>
            <a:ext cx="15870098" cy="426482"/>
          </a:xfrm>
          <a:prstGeom prst="rect">
            <a:avLst/>
          </a:prstGeom>
          <a:solidFill>
            <a:srgbClr val="34445A"/>
          </a:solidFill>
          <a:ln w="10470">
            <a:solidFill>
              <a:srgbClr val="505A7A"/>
            </a:solidFill>
          </a:ln>
        </p:spPr>
        <p:txBody>
          <a:bodyPr vert="horz" wrap="square" lIns="0" tIns="111143" rIns="0" bIns="0" rtlCol="0">
            <a:spAutoFit/>
          </a:bodyPr>
          <a:lstStyle/>
          <a:p>
            <a:pPr marL="643066">
              <a:spcBef>
                <a:spcPts val="875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04" y="4077620"/>
            <a:ext cx="3016726" cy="377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0585" marR="319151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 =</a:t>
            </a:r>
            <a:r>
              <a:rPr sz="2042" spc="-42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//</a:t>
            </a:r>
            <a:r>
              <a:rPr sz="2042" spc="-67" dirty="0">
                <a:solidFill>
                  <a:srgbClr val="8E8E93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8E8E93"/>
                </a:solidFill>
                <a:latin typeface="Lucida Console"/>
                <a:cs typeface="Lucida Console"/>
              </a:rPr>
              <a:t>...</a:t>
            </a:r>
            <a:endParaRPr sz="2042">
              <a:latin typeface="Lucida Console"/>
              <a:cs typeface="Lucida Console"/>
            </a:endParaRPr>
          </a:p>
          <a:p>
            <a:pPr marL="10585" marR="4234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2" y="4058043"/>
            <a:ext cx="5546013" cy="1205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47253" y="7299486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240944" y="6054851"/>
            <a:ext cx="2310177" cy="2762157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6"/>
          <p:cNvSpPr/>
          <p:nvPr/>
        </p:nvSpPr>
        <p:spPr>
          <a:xfrm>
            <a:off x="9394192" y="66605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7"/>
          <p:cNvSpPr txBox="1"/>
          <p:nvPr/>
        </p:nvSpPr>
        <p:spPr>
          <a:xfrm>
            <a:off x="9434067" y="669850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9394192" y="613081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9"/>
          <p:cNvSpPr/>
          <p:nvPr/>
        </p:nvSpPr>
        <p:spPr>
          <a:xfrm>
            <a:off x="9394192" y="719032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10"/>
          <p:cNvSpPr/>
          <p:nvPr/>
        </p:nvSpPr>
        <p:spPr>
          <a:xfrm>
            <a:off x="9394192" y="772008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4978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1"/>
          <p:cNvSpPr/>
          <p:nvPr/>
        </p:nvSpPr>
        <p:spPr>
          <a:xfrm>
            <a:off x="9394192" y="824984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3" name="object 12"/>
          <p:cNvSpPr txBox="1"/>
          <p:nvPr/>
        </p:nvSpPr>
        <p:spPr>
          <a:xfrm>
            <a:off x="9434067" y="7763212"/>
            <a:ext cx="652036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>
              <a:latin typeface="Lucida Console"/>
              <a:cs typeface="Lucida Console"/>
            </a:endParaRPr>
          </a:p>
          <a:p>
            <a:pPr marL="10585">
              <a:spcBef>
                <a:spcPts val="16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9394341" y="8249275"/>
            <a:ext cx="2003212" cy="492203"/>
          </a:xfrm>
          <a:custGeom>
            <a:avLst/>
            <a:gdLst/>
            <a:ahLst/>
            <a:cxnLst/>
            <a:rect l="l" t="t" r="r" b="b"/>
            <a:pathLst>
              <a:path w="2403475" h="590550">
                <a:moveTo>
                  <a:pt x="0" y="0"/>
                </a:moveTo>
                <a:lnTo>
                  <a:pt x="2403392" y="0"/>
                </a:lnTo>
                <a:lnTo>
                  <a:pt x="2403392" y="590338"/>
                </a:lnTo>
                <a:lnTo>
                  <a:pt x="0" y="590338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5" name="object 18"/>
          <p:cNvSpPr/>
          <p:nvPr/>
        </p:nvSpPr>
        <p:spPr>
          <a:xfrm>
            <a:off x="11159093" y="842871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9526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7631" y="415925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87631" y="415924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21061" y="1137604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60563" y="77139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78460" y="120410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8976" y="77069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28714" y="234166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62730" y="234166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32390" y="152465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306125" y="145134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27666" y="146356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92283" y="157709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27862" y="196690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9908" y="169831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16845" y="84378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/>
          </p:nvPr>
        </p:nvGraphicFramePr>
        <p:xfrm>
          <a:off x="2901147" y="136580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34830" y="144941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34830" y="240948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 txBox="1"/>
          <p:nvPr/>
        </p:nvSpPr>
        <p:spPr>
          <a:xfrm>
            <a:off x="2063007" y="501953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1" name="object 8"/>
          <p:cNvSpPr txBox="1"/>
          <p:nvPr/>
        </p:nvSpPr>
        <p:spPr>
          <a:xfrm>
            <a:off x="2220644" y="5508338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2" name="object 9"/>
          <p:cNvSpPr txBox="1"/>
          <p:nvPr/>
        </p:nvSpPr>
        <p:spPr>
          <a:xfrm>
            <a:off x="959541" y="4530725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83" name="object 10"/>
          <p:cNvGraphicFramePr>
            <a:graphicFrameLocks noGrp="1"/>
          </p:cNvGraphicFramePr>
          <p:nvPr>
            <p:extLst/>
          </p:nvPr>
        </p:nvGraphicFramePr>
        <p:xfrm>
          <a:off x="1349231" y="7303188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6" name="object 7"/>
          <p:cNvSpPr txBox="1"/>
          <p:nvPr/>
        </p:nvSpPr>
        <p:spPr>
          <a:xfrm>
            <a:off x="10154319" y="455653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8"/>
          <p:cNvSpPr txBox="1"/>
          <p:nvPr/>
        </p:nvSpPr>
        <p:spPr>
          <a:xfrm>
            <a:off x="9208491" y="4556530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9"/>
          <p:cNvSpPr txBox="1"/>
          <p:nvPr/>
        </p:nvSpPr>
        <p:spPr>
          <a:xfrm>
            <a:off x="10311957" y="504533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10"/>
          <p:cNvSpPr txBox="1"/>
          <p:nvPr/>
        </p:nvSpPr>
        <p:spPr>
          <a:xfrm>
            <a:off x="11257784" y="50453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11"/>
          <p:cNvSpPr txBox="1"/>
          <p:nvPr/>
        </p:nvSpPr>
        <p:spPr>
          <a:xfrm>
            <a:off x="9681405" y="553414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12"/>
          <p:cNvSpPr txBox="1"/>
          <p:nvPr/>
        </p:nvSpPr>
        <p:spPr>
          <a:xfrm>
            <a:off x="10469594" y="553414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13"/>
          <p:cNvSpPr txBox="1"/>
          <p:nvPr/>
        </p:nvSpPr>
        <p:spPr>
          <a:xfrm>
            <a:off x="9208491" y="6022948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892195" y="684065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80384" y="684065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2599624" y="684065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892194" y="7338102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58" name="object 10"/>
          <p:cNvGraphicFramePr>
            <a:graphicFrameLocks noGrp="1"/>
          </p:cNvGraphicFramePr>
          <p:nvPr>
            <p:extLst/>
          </p:nvPr>
        </p:nvGraphicFramePr>
        <p:xfrm>
          <a:off x="9557235" y="7355754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8"/>
          <p:cNvSpPr txBox="1"/>
          <p:nvPr/>
        </p:nvSpPr>
        <p:spPr>
          <a:xfrm>
            <a:off x="9100199" y="68932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0" name="object 9"/>
          <p:cNvSpPr txBox="1"/>
          <p:nvPr/>
        </p:nvSpPr>
        <p:spPr>
          <a:xfrm>
            <a:off x="9888388" y="68932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10807628" y="689322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4"/>
          <p:cNvSpPr txBox="1"/>
          <p:nvPr/>
        </p:nvSpPr>
        <p:spPr>
          <a:xfrm>
            <a:off x="9100198" y="7390668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959541" y="9626075"/>
            <a:ext cx="5981890" cy="25140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Let point1 = Point(x: 0, y: 0)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==== C++ programing language======</a:t>
            </a:r>
          </a:p>
          <a:p>
            <a:pPr marL="10585"/>
            <a:endParaRPr lang="en-US" sz="2042" spc="8" dirty="0" smtClean="0">
              <a:solidFill>
                <a:srgbClr val="A8ACC0"/>
              </a:solidFill>
              <a:latin typeface="Lucida Console"/>
              <a:cs typeface="Lucida Console"/>
            </a:endParaRP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 point1</a:t>
            </a: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Point1 = Point(0, 0)</a:t>
            </a: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 point2 = point1</a:t>
            </a: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"/>
          <p:cNvSpPr txBox="1"/>
          <p:nvPr/>
        </p:nvSpPr>
        <p:spPr>
          <a:xfrm>
            <a:off x="8949341" y="9626074"/>
            <a:ext cx="5981890" cy="2199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Let point1 = Point(x: 0, y: 0)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==== C++ programing language======</a:t>
            </a:r>
          </a:p>
          <a:p>
            <a:pPr marL="10585"/>
            <a:endParaRPr lang="en-US" sz="2042" spc="8" dirty="0" smtClean="0">
              <a:solidFill>
                <a:srgbClr val="A8ACC0"/>
              </a:solidFill>
              <a:latin typeface="Lucida Console"/>
              <a:cs typeface="Lucida Console"/>
            </a:endParaRP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 * point1</a:t>
            </a: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Point1 = new Point(0, 0)</a:t>
            </a:r>
          </a:p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Point * point2 = point1 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3646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2" y="4058043"/>
            <a:ext cx="5546013" cy="1205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047253" y="7299486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240944" y="6054851"/>
            <a:ext cx="2310177" cy="1608973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6"/>
          <p:cNvSpPr/>
          <p:nvPr/>
        </p:nvSpPr>
        <p:spPr>
          <a:xfrm>
            <a:off x="9394192" y="666056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7"/>
          <p:cNvSpPr txBox="1"/>
          <p:nvPr/>
        </p:nvSpPr>
        <p:spPr>
          <a:xfrm>
            <a:off x="9434067" y="669850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9394192" y="6130812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9"/>
          <p:cNvSpPr/>
          <p:nvPr/>
        </p:nvSpPr>
        <p:spPr>
          <a:xfrm>
            <a:off x="9394192" y="719032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10"/>
          <p:cNvSpPr/>
          <p:nvPr/>
        </p:nvSpPr>
        <p:spPr>
          <a:xfrm>
            <a:off x="12569693" y="620736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49789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11"/>
          <p:cNvSpPr/>
          <p:nvPr/>
        </p:nvSpPr>
        <p:spPr>
          <a:xfrm>
            <a:off x="12569693" y="673712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12"/>
          <p:cNvSpPr txBox="1"/>
          <p:nvPr/>
        </p:nvSpPr>
        <p:spPr>
          <a:xfrm>
            <a:off x="12609568" y="6250491"/>
            <a:ext cx="652036" cy="846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vwt: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6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pwt: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12569843" y="6736555"/>
            <a:ext cx="2003212" cy="492203"/>
          </a:xfrm>
          <a:custGeom>
            <a:avLst/>
            <a:gdLst/>
            <a:ahLst/>
            <a:cxnLst/>
            <a:rect l="l" t="t" r="r" b="b"/>
            <a:pathLst>
              <a:path w="2403475" h="590550">
                <a:moveTo>
                  <a:pt x="0" y="0"/>
                </a:moveTo>
                <a:lnTo>
                  <a:pt x="2403392" y="0"/>
                </a:lnTo>
                <a:lnTo>
                  <a:pt x="2403392" y="590338"/>
                </a:lnTo>
                <a:lnTo>
                  <a:pt x="0" y="590338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18"/>
          <p:cNvSpPr/>
          <p:nvPr/>
        </p:nvSpPr>
        <p:spPr>
          <a:xfrm>
            <a:off x="14334595" y="6915993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93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7253" y="4083431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" name="object 3"/>
          <p:cNvSpPr/>
          <p:nvPr/>
        </p:nvSpPr>
        <p:spPr>
          <a:xfrm>
            <a:off x="913746" y="5825292"/>
            <a:ext cx="7073414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1179923" y="6091469"/>
            <a:ext cx="4363668" cy="543540"/>
          </a:xfrm>
          <a:custGeom>
            <a:avLst/>
            <a:gdLst/>
            <a:ahLst/>
            <a:cxnLst/>
            <a:rect l="l" t="t" r="r" b="b"/>
            <a:pathLst>
              <a:path w="5235575" h="652145">
                <a:moveTo>
                  <a:pt x="0" y="651896"/>
                </a:moveTo>
                <a:lnTo>
                  <a:pt x="5235453" y="651896"/>
                </a:lnTo>
                <a:lnTo>
                  <a:pt x="5235453" y="0"/>
                </a:lnTo>
                <a:lnTo>
                  <a:pt x="0" y="0"/>
                </a:lnTo>
                <a:lnTo>
                  <a:pt x="0" y="651896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1179923" y="6091470"/>
            <a:ext cx="6541533" cy="543540"/>
          </a:xfrm>
          <a:custGeom>
            <a:avLst/>
            <a:gdLst/>
            <a:ahLst/>
            <a:cxnLst/>
            <a:rect l="l" t="t" r="r" b="b"/>
            <a:pathLst>
              <a:path w="7848600" h="652145">
                <a:moveTo>
                  <a:pt x="0" y="0"/>
                </a:moveTo>
                <a:lnTo>
                  <a:pt x="7848033" y="0"/>
                </a:lnTo>
                <a:lnTo>
                  <a:pt x="7848033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3917237" y="4260453"/>
            <a:ext cx="2700764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4483" y="4260453"/>
            <a:ext cx="96694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7392" y="4082759"/>
            <a:ext cx="254357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 marR="4234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42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7392" y="52380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7392" y="6215415"/>
            <a:ext cx="301619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41" dirty="0"/>
              <a:t>Implementation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971" dirty="0"/>
              <a:t> </a:t>
            </a:r>
            <a:r>
              <a:rPr spc="329" dirty="0"/>
              <a:t>Methods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11081" y="4058043"/>
            <a:ext cx="6411337" cy="1917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 </a:t>
            </a: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shared</a:t>
            </a:r>
            <a:r>
              <a:rPr sz="3292" spc="-2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9" dirty="0">
                <a:solidFill>
                  <a:srgbClr val="FFFFFF"/>
                </a:solidFill>
                <a:latin typeface="Arial Narrow"/>
                <a:cs typeface="Arial Narrow"/>
              </a:rPr>
              <a:t>implementation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Uses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Protocol/Value </a:t>
            </a:r>
            <a:r>
              <a:rPr sz="3292" spc="58" dirty="0">
                <a:solidFill>
                  <a:srgbClr val="FFFFFF"/>
                </a:solidFill>
                <a:latin typeface="Arial Narrow"/>
                <a:cs typeface="Arial Narrow"/>
              </a:rPr>
              <a:t>Witness</a:t>
            </a:r>
            <a:r>
              <a:rPr sz="3292" spc="-43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Table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613"/>
              </a:spcBef>
            </a:pP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One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call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13" dirty="0">
                <a:solidFill>
                  <a:srgbClr val="FFFFFF"/>
                </a:solidFill>
                <a:latin typeface="Arial Narrow"/>
                <a:cs typeface="Arial Narrow"/>
              </a:rPr>
              <a:t>context:</a:t>
            </a:r>
            <a:r>
              <a:rPr sz="3292" spc="-28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25" dirty="0">
                <a:solidFill>
                  <a:srgbClr val="FFFFFF"/>
                </a:solidFill>
                <a:latin typeface="Arial Narrow"/>
                <a:cs typeface="Arial Narrow"/>
              </a:rPr>
              <a:t>passes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tables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1817" y="610779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5" h="146685">
                <a:moveTo>
                  <a:pt x="48867" y="0"/>
                </a:moveTo>
                <a:lnTo>
                  <a:pt x="0" y="146602"/>
                </a:lnTo>
                <a:lnTo>
                  <a:pt x="146602" y="97735"/>
                </a:lnTo>
                <a:lnTo>
                  <a:pt x="48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/>
          <p:nvPr/>
        </p:nvSpPr>
        <p:spPr>
          <a:xfrm>
            <a:off x="4331066" y="6461421"/>
            <a:ext cx="119611" cy="124374"/>
          </a:xfrm>
          <a:custGeom>
            <a:avLst/>
            <a:gdLst/>
            <a:ahLst/>
            <a:cxnLst/>
            <a:rect l="l" t="t" r="r" b="b"/>
            <a:pathLst>
              <a:path w="143510" h="149225">
                <a:moveTo>
                  <a:pt x="0" y="0"/>
                </a:moveTo>
                <a:lnTo>
                  <a:pt x="40134" y="149220"/>
                </a:lnTo>
                <a:lnTo>
                  <a:pt x="143461" y="57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object 17"/>
          <p:cNvSpPr/>
          <p:nvPr/>
        </p:nvSpPr>
        <p:spPr>
          <a:xfrm>
            <a:off x="5543491" y="4776328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6054761" y="4818988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96729" y="5874034"/>
            <a:ext cx="2003741" cy="350059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5460" rIns="0" bIns="0" rtlCol="0">
            <a:spAutoFit/>
          </a:bodyPr>
          <a:lstStyle/>
          <a:p>
            <a:pPr marL="53985">
              <a:spcBef>
                <a:spcPts val="279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copy: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96729" y="6417436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5740584" y="645968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96729" y="5330631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 txBox="1"/>
          <p:nvPr/>
        </p:nvSpPr>
        <p:spPr>
          <a:xfrm>
            <a:off x="5740584" y="5368797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96729" y="69608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5740584" y="7000768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43491" y="8047635"/>
            <a:ext cx="2310177" cy="1720593"/>
          </a:xfrm>
          <a:custGeom>
            <a:avLst/>
            <a:gdLst/>
            <a:ahLst/>
            <a:cxnLst/>
            <a:rect l="l" t="t" r="r" b="b"/>
            <a:pathLst>
              <a:path w="2771775" h="2064384">
                <a:moveTo>
                  <a:pt x="0" y="0"/>
                </a:moveTo>
                <a:lnTo>
                  <a:pt x="2771475" y="0"/>
                </a:lnTo>
                <a:lnTo>
                  <a:pt x="2771475" y="2064115"/>
                </a:lnTo>
                <a:lnTo>
                  <a:pt x="0" y="206411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7" name="object 27"/>
          <p:cNvSpPr txBox="1"/>
          <p:nvPr/>
        </p:nvSpPr>
        <p:spPr>
          <a:xfrm>
            <a:off x="5662040" y="8082930"/>
            <a:ext cx="207095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PointDrawable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96729" y="9145341"/>
            <a:ext cx="2003741" cy="351663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7048" rIns="0" bIns="0" rtlCol="0">
            <a:spAutoFit/>
          </a:bodyPr>
          <a:lstStyle/>
          <a:p>
            <a:pPr marL="53985">
              <a:spcBef>
                <a:spcPts val="292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96729" y="8601946"/>
            <a:ext cx="2003741" cy="353801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39165" rIns="0" bIns="0" rtlCol="0">
            <a:spAutoFit/>
          </a:bodyPr>
          <a:lstStyle/>
          <a:p>
            <a:pPr marL="53985">
              <a:spcBef>
                <a:spcPts val="30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0" name="object 21"/>
          <p:cNvSpPr/>
          <p:nvPr/>
        </p:nvSpPr>
        <p:spPr>
          <a:xfrm rot="18713376" flipV="1">
            <a:off x="4135443" y="5530082"/>
            <a:ext cx="1548323" cy="44364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21"/>
          <p:cNvSpPr/>
          <p:nvPr/>
        </p:nvSpPr>
        <p:spPr>
          <a:xfrm rot="3285216">
            <a:off x="3827926" y="7235794"/>
            <a:ext cx="1944348" cy="390689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0750" y="5359408"/>
            <a:ext cx="3495698" cy="1584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10294" spc="-975" dirty="0"/>
              <a:t>F</a:t>
            </a:r>
            <a:r>
              <a:rPr sz="10294" spc="88" dirty="0"/>
              <a:t>as</a:t>
            </a:r>
            <a:r>
              <a:rPr sz="10294" spc="-17" dirty="0"/>
              <a:t>t</a:t>
            </a:r>
            <a:r>
              <a:rPr sz="10294" spc="-154" dirty="0"/>
              <a:t>er?</a:t>
            </a:r>
            <a:endParaRPr sz="10294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375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4058043"/>
            <a:ext cx="681727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7253" y="4083431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526037" y="5816565"/>
            <a:ext cx="1965817" cy="1075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/>
          <p:nvPr/>
        </p:nvSpPr>
        <p:spPr>
          <a:xfrm>
            <a:off x="2792214" y="6082743"/>
            <a:ext cx="1433738" cy="543540"/>
          </a:xfrm>
          <a:custGeom>
            <a:avLst/>
            <a:gdLst/>
            <a:ahLst/>
            <a:cxnLst/>
            <a:rect l="l" t="t" r="r" b="b"/>
            <a:pathLst>
              <a:path w="1720214" h="652145">
                <a:moveTo>
                  <a:pt x="0" y="0"/>
                </a:moveTo>
                <a:lnTo>
                  <a:pt x="1719884" y="0"/>
                </a:lnTo>
                <a:lnTo>
                  <a:pt x="1719884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solidFill>
            <a:srgbClr val="34445A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" name="object 7"/>
          <p:cNvSpPr/>
          <p:nvPr/>
        </p:nvSpPr>
        <p:spPr>
          <a:xfrm>
            <a:off x="2792214" y="6082743"/>
            <a:ext cx="1433738" cy="543540"/>
          </a:xfrm>
          <a:custGeom>
            <a:avLst/>
            <a:gdLst/>
            <a:ahLst/>
            <a:cxnLst/>
            <a:rect l="l" t="t" r="r" b="b"/>
            <a:pathLst>
              <a:path w="1720214" h="652145">
                <a:moveTo>
                  <a:pt x="0" y="0"/>
                </a:moveTo>
                <a:lnTo>
                  <a:pt x="1719884" y="0"/>
                </a:lnTo>
                <a:lnTo>
                  <a:pt x="1719884" y="651896"/>
                </a:lnTo>
                <a:lnTo>
                  <a:pt x="0" y="65189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505A7A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047253" y="4083431"/>
            <a:ext cx="6806158" cy="2507894"/>
          </a:xfrm>
          <a:prstGeom prst="rect">
            <a:avLst/>
          </a:prstGeom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33"/>
              </a:spcBef>
            </a:pPr>
            <a:endParaRPr sz="2167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459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27434" y="4683951"/>
            <a:ext cx="113789" cy="123845"/>
          </a:xfrm>
          <a:custGeom>
            <a:avLst/>
            <a:gdLst/>
            <a:ahLst/>
            <a:cxnLst/>
            <a:rect l="l" t="t" r="r" b="b"/>
            <a:pathLst>
              <a:path w="136525" h="148589">
                <a:moveTo>
                  <a:pt x="92384" y="0"/>
                </a:moveTo>
                <a:lnTo>
                  <a:pt x="0" y="123870"/>
                </a:lnTo>
                <a:lnTo>
                  <a:pt x="136048" y="148236"/>
                </a:lnTo>
                <a:lnTo>
                  <a:pt x="92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1" name="object 21"/>
          <p:cNvSpPr/>
          <p:nvPr/>
        </p:nvSpPr>
        <p:spPr>
          <a:xfrm rot="16926887" flipV="1">
            <a:off x="2490354" y="5038104"/>
            <a:ext cx="1401821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61364"/>
            <a:ext cx="6817271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sz="3292" spc="-40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250141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1"/>
            <a:ext cx="6817271" cy="2127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3430"/>
            <a:ext cx="6806158" cy="445573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515511" marR="76638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0594" marR="2343089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</a:t>
            </a:r>
            <a:r>
              <a:rPr sz="2042" spc="4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2"/>
            <a:ext cx="6817271" cy="282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21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compact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after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optimization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82453"/>
            <a:ext cx="6806158" cy="5218223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0" rIns="0" bIns="0" rtlCol="0">
            <a:spAutoFit/>
          </a:bodyPr>
          <a:lstStyle/>
          <a:p>
            <a:pPr marL="515511" marR="451469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515511" marR="76638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 marL="200594" marR="2658006">
              <a:lnSpc>
                <a:spcPts val="7693"/>
              </a:lnSpc>
              <a:spcBef>
                <a:spcPts val="1134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endParaRPr lang="en-US" sz="2042" spc="8" dirty="0">
              <a:solidFill>
                <a:srgbClr val="6CCE67"/>
              </a:solidFill>
              <a:latin typeface="Lucida Console"/>
              <a:cs typeface="Lucida Console"/>
            </a:endParaRPr>
          </a:p>
          <a:p>
            <a:pPr marL="200594" marR="2658006">
              <a:lnSpc>
                <a:spcPts val="7693"/>
              </a:lnSpc>
              <a:spcBef>
                <a:spcPts val="1134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.draw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42" dirty="0"/>
              <a:t>Specialization </a:t>
            </a:r>
            <a:r>
              <a:rPr spc="308" dirty="0"/>
              <a:t>of</a:t>
            </a:r>
            <a:r>
              <a:rPr spc="-341" dirty="0"/>
              <a:t> </a:t>
            </a:r>
            <a:r>
              <a:rPr spc="95" dirty="0"/>
              <a:t>Generics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11081" y="3857352"/>
            <a:ext cx="6817271" cy="2826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40000"/>
              </a:lnSpc>
            </a:pPr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Static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polymorphism:</a:t>
            </a:r>
            <a:r>
              <a:rPr sz="3292" spc="-283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-13" dirty="0">
                <a:solidFill>
                  <a:srgbClr val="FFFFFF"/>
                </a:solidFill>
                <a:latin typeface="Arial Narrow"/>
                <a:cs typeface="Arial Narrow"/>
              </a:rPr>
              <a:t>uses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</a:t>
            </a:r>
            <a:r>
              <a:rPr sz="3292" spc="-46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8" dirty="0">
                <a:solidFill>
                  <a:srgbClr val="FFFFFF"/>
                </a:solidFill>
                <a:latin typeface="Arial Narrow"/>
                <a:cs typeface="Arial Narrow"/>
              </a:rPr>
              <a:t>Creates </a:t>
            </a:r>
            <a:r>
              <a:rPr sz="3292" spc="108" dirty="0">
                <a:solidFill>
                  <a:srgbClr val="FFFFFF"/>
                </a:solidFill>
                <a:latin typeface="Arial Narrow"/>
                <a:cs typeface="Arial Narrow"/>
              </a:rPr>
              <a:t>type-specific </a:t>
            </a:r>
            <a:r>
              <a:rPr sz="3292" spc="79" dirty="0">
                <a:solidFill>
                  <a:srgbClr val="FFFFFF"/>
                </a:solidFill>
                <a:latin typeface="Arial Narrow"/>
                <a:cs typeface="Arial Narrow"/>
              </a:rPr>
              <a:t>version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of </a:t>
            </a:r>
            <a:r>
              <a:rPr sz="3292" spc="233" dirty="0">
                <a:solidFill>
                  <a:srgbClr val="FFFFFF"/>
                </a:solidFill>
                <a:latin typeface="Arial Narrow"/>
                <a:cs typeface="Arial Narrow"/>
              </a:rPr>
              <a:t>method  </a:t>
            </a:r>
            <a:r>
              <a:rPr sz="3292" spc="33" dirty="0">
                <a:solidFill>
                  <a:srgbClr val="FFFFFF"/>
                </a:solidFill>
                <a:latin typeface="Arial Narrow"/>
                <a:cs typeface="Arial Narrow"/>
              </a:rPr>
              <a:t>Version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29" dirty="0">
                <a:solidFill>
                  <a:srgbClr val="FFFFFF"/>
                </a:solidFill>
                <a:latin typeface="Arial Narrow"/>
                <a:cs typeface="Arial Narrow"/>
              </a:rPr>
              <a:t>per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54" dirty="0">
                <a:solidFill>
                  <a:srgbClr val="FFFFFF"/>
                </a:solidFill>
                <a:latin typeface="Arial Narrow"/>
                <a:cs typeface="Arial Narrow"/>
              </a:rPr>
              <a:t>in</a:t>
            </a:r>
            <a:r>
              <a:rPr sz="3292" spc="-5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42" dirty="0">
                <a:solidFill>
                  <a:srgbClr val="FFFFFF"/>
                </a:solidFill>
                <a:latin typeface="Arial Narrow"/>
                <a:cs typeface="Arial Narrow"/>
              </a:rPr>
              <a:t>use</a:t>
            </a:r>
            <a:endParaRPr sz="3292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sz="3292" spc="21" dirty="0">
                <a:solidFill>
                  <a:srgbClr val="FFFFFF"/>
                </a:solidFill>
                <a:latin typeface="Arial Narrow"/>
                <a:cs typeface="Arial Narrow"/>
              </a:rPr>
              <a:t>Can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more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83" dirty="0">
                <a:solidFill>
                  <a:srgbClr val="FFFFFF"/>
                </a:solidFill>
                <a:latin typeface="Arial Narrow"/>
                <a:cs typeface="Arial Narrow"/>
              </a:rPr>
              <a:t>compact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88" dirty="0">
                <a:solidFill>
                  <a:srgbClr val="FFFFFF"/>
                </a:solidFill>
                <a:latin typeface="Arial Narrow"/>
                <a:cs typeface="Arial Narrow"/>
              </a:rPr>
              <a:t>after</a:t>
            </a:r>
            <a:r>
              <a:rPr sz="3292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163" dirty="0">
                <a:solidFill>
                  <a:srgbClr val="FFFFFF"/>
                </a:solidFill>
                <a:latin typeface="Arial Narrow"/>
                <a:cs typeface="Arial Narrow"/>
              </a:rPr>
              <a:t>optimization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253" y="4060474"/>
            <a:ext cx="6806158" cy="5117106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8"/>
              </a:spcBef>
            </a:pPr>
            <a:endParaRPr sz="2626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313" dirty="0"/>
              <a:t>When </a:t>
            </a:r>
            <a:r>
              <a:rPr spc="133" dirty="0"/>
              <a:t>Does </a:t>
            </a:r>
            <a:r>
              <a:rPr spc="142" dirty="0"/>
              <a:t>Specialization</a:t>
            </a:r>
            <a:r>
              <a:rPr spc="-745" dirty="0"/>
              <a:t> </a:t>
            </a:r>
            <a:r>
              <a:rPr spc="183" dirty="0"/>
              <a:t>Happen?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04" y="3861364"/>
            <a:ext cx="4592304" cy="1408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 marR="4234">
              <a:lnSpc>
                <a:spcPct val="139200"/>
              </a:lnSpc>
            </a:pPr>
            <a:r>
              <a:rPr sz="3292" spc="67" dirty="0">
                <a:solidFill>
                  <a:srgbClr val="FFFFFF"/>
                </a:solidFill>
                <a:latin typeface="Arial Narrow"/>
                <a:cs typeface="Arial Narrow"/>
              </a:rPr>
              <a:t>Infer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type </a:t>
            </a:r>
            <a:r>
              <a:rPr sz="3292" spc="100" dirty="0">
                <a:solidFill>
                  <a:srgbClr val="FFFFFF"/>
                </a:solidFill>
                <a:latin typeface="Arial Narrow"/>
                <a:cs typeface="Arial Narrow"/>
              </a:rPr>
              <a:t>at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call-site  </a:t>
            </a:r>
            <a:r>
              <a:rPr sz="3292" spc="150" dirty="0">
                <a:solidFill>
                  <a:srgbClr val="FFFFFF"/>
                </a:solidFill>
                <a:latin typeface="Arial Narrow"/>
                <a:cs typeface="Arial Narrow"/>
              </a:rPr>
              <a:t>Definition </a:t>
            </a:r>
            <a:r>
              <a:rPr sz="3292" spc="175" dirty="0">
                <a:solidFill>
                  <a:srgbClr val="FFFFFF"/>
                </a:solidFill>
                <a:latin typeface="Arial Narrow"/>
                <a:cs typeface="Arial Narrow"/>
              </a:rPr>
              <a:t>must </a:t>
            </a:r>
            <a:r>
              <a:rPr sz="3292" spc="170" dirty="0">
                <a:solidFill>
                  <a:srgbClr val="FFFFFF"/>
                </a:solidFill>
                <a:latin typeface="Arial Narrow"/>
                <a:cs typeface="Arial Narrow"/>
              </a:rPr>
              <a:t>be</a:t>
            </a:r>
            <a:r>
              <a:rPr sz="3292" spc="-479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3292" spc="54" dirty="0">
                <a:solidFill>
                  <a:srgbClr val="FFFFFF"/>
                </a:solidFill>
                <a:latin typeface="Arial Narrow"/>
                <a:cs typeface="Arial Narrow"/>
              </a:rPr>
              <a:t>available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327" y="6035503"/>
            <a:ext cx="3460237" cy="37189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0" rIns="0" bIns="0" rtlCol="0">
            <a:spAutoFit/>
          </a:bodyPr>
          <a:lstStyle/>
          <a:p>
            <a:pPr marL="1059604">
              <a:lnSpc>
                <a:spcPts val="2917"/>
              </a:lnSpc>
            </a:pPr>
            <a:r>
              <a:rPr sz="2459" dirty="0">
                <a:solidFill>
                  <a:srgbClr val="FFFFFF"/>
                </a:solidFill>
                <a:latin typeface="Calibri"/>
                <a:cs typeface="Calibri"/>
              </a:rPr>
              <a:t>main.swift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503" y="6485010"/>
            <a:ext cx="3194025" cy="1486626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6351" rIns="0" bIns="0" rtlCol="0">
            <a:spAutoFit/>
          </a:bodyPr>
          <a:lstStyle/>
          <a:p>
            <a:pPr marL="53985" marR="138669">
              <a:lnSpc>
                <a:spcPct val="157100"/>
              </a:lnSpc>
              <a:spcBef>
                <a:spcPts val="50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… }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987631" y="415925"/>
            <a:ext cx="694304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8987631" y="415924"/>
            <a:ext cx="6943040" cy="3576294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/>
          <p:nvPr/>
        </p:nvSpPr>
        <p:spPr>
          <a:xfrm>
            <a:off x="221061" y="1137604"/>
            <a:ext cx="8220760" cy="1021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0" name="object 20"/>
          <p:cNvSpPr txBox="1"/>
          <p:nvPr/>
        </p:nvSpPr>
        <p:spPr>
          <a:xfrm>
            <a:off x="11160563" y="771397"/>
            <a:ext cx="78858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2" name="object 22"/>
          <p:cNvSpPr/>
          <p:nvPr/>
        </p:nvSpPr>
        <p:spPr>
          <a:xfrm>
            <a:off x="10334192" y="1782107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3" name="object 23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4" name="object 24"/>
          <p:cNvSpPr/>
          <p:nvPr/>
        </p:nvSpPr>
        <p:spPr>
          <a:xfrm>
            <a:off x="10334192" y="129341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5" name="object 25"/>
          <p:cNvSpPr txBox="1"/>
          <p:nvPr/>
        </p:nvSpPr>
        <p:spPr>
          <a:xfrm>
            <a:off x="9178460" y="1204108"/>
            <a:ext cx="1104016" cy="980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58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point1:  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048976" y="770698"/>
            <a:ext cx="63086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Heap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8" name="object 28"/>
          <p:cNvSpPr/>
          <p:nvPr/>
        </p:nvSpPr>
        <p:spPr>
          <a:xfrm>
            <a:off x="13146504" y="17646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9" name="object 29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0" name="object 30"/>
          <p:cNvSpPr/>
          <p:nvPr/>
        </p:nvSpPr>
        <p:spPr>
          <a:xfrm>
            <a:off x="13146504" y="1280324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2E5174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1" name="object 31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2" name="object 32"/>
          <p:cNvSpPr/>
          <p:nvPr/>
        </p:nvSpPr>
        <p:spPr>
          <a:xfrm>
            <a:off x="13146504" y="2257735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3" name="object 33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4" name="object 34"/>
          <p:cNvSpPr/>
          <p:nvPr/>
        </p:nvSpPr>
        <p:spPr>
          <a:xfrm>
            <a:off x="13146504" y="2746453"/>
            <a:ext cx="2444078" cy="489027"/>
          </a:xfrm>
          <a:custGeom>
            <a:avLst/>
            <a:gdLst/>
            <a:ahLst/>
            <a:cxnLst/>
            <a:rect l="l" t="t" r="r" b="b"/>
            <a:pathLst>
              <a:path w="2932430" h="586739">
                <a:moveTo>
                  <a:pt x="0" y="0"/>
                </a:moveTo>
                <a:lnTo>
                  <a:pt x="2931847" y="0"/>
                </a:lnTo>
                <a:lnTo>
                  <a:pt x="2931847" y="586369"/>
                </a:lnTo>
                <a:lnTo>
                  <a:pt x="0" y="586369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305C2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5" name="object 35"/>
          <p:cNvSpPr txBox="1"/>
          <p:nvPr/>
        </p:nvSpPr>
        <p:spPr>
          <a:xfrm>
            <a:off x="13228714" y="2341666"/>
            <a:ext cx="315433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x: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962730" y="2341666"/>
            <a:ext cx="473150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5.0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632390" y="1524657"/>
            <a:ext cx="691201" cy="0"/>
          </a:xfrm>
          <a:custGeom>
            <a:avLst/>
            <a:gdLst/>
            <a:ahLst/>
            <a:cxnLst/>
            <a:rect l="l" t="t" r="r" b="b"/>
            <a:pathLst>
              <a:path w="829309">
                <a:moveTo>
                  <a:pt x="0" y="0"/>
                </a:moveTo>
                <a:lnTo>
                  <a:pt x="20941" y="0"/>
                </a:lnTo>
                <a:lnTo>
                  <a:pt x="808352" y="0"/>
                </a:lnTo>
                <a:lnTo>
                  <a:pt x="829294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8" name="object 38"/>
          <p:cNvSpPr/>
          <p:nvPr/>
        </p:nvSpPr>
        <p:spPr>
          <a:xfrm>
            <a:off x="13306125" y="1451349"/>
            <a:ext cx="147132" cy="147132"/>
          </a:xfrm>
          <a:custGeom>
            <a:avLst/>
            <a:gdLst/>
            <a:ahLst/>
            <a:cxnLst/>
            <a:rect l="l" t="t" r="r" b="b"/>
            <a:pathLst>
              <a:path w="176530" h="176530">
                <a:moveTo>
                  <a:pt x="0" y="0"/>
                </a:move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9" name="object 39"/>
          <p:cNvSpPr/>
          <p:nvPr/>
        </p:nvSpPr>
        <p:spPr>
          <a:xfrm>
            <a:off x="12527666" y="1463568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73296" y="0"/>
                </a:moveTo>
                <a:lnTo>
                  <a:pt x="44765" y="5759"/>
                </a:lnTo>
                <a:lnTo>
                  <a:pt x="21467" y="21467"/>
                </a:lnTo>
                <a:lnTo>
                  <a:pt x="5759" y="44765"/>
                </a:lnTo>
                <a:lnTo>
                  <a:pt x="0" y="73296"/>
                </a:lnTo>
                <a:lnTo>
                  <a:pt x="5759" y="101826"/>
                </a:lnTo>
                <a:lnTo>
                  <a:pt x="21467" y="125124"/>
                </a:lnTo>
                <a:lnTo>
                  <a:pt x="44765" y="140832"/>
                </a:lnTo>
                <a:lnTo>
                  <a:pt x="73296" y="146592"/>
                </a:lnTo>
                <a:lnTo>
                  <a:pt x="101826" y="140832"/>
                </a:lnTo>
                <a:lnTo>
                  <a:pt x="125124" y="125124"/>
                </a:lnTo>
                <a:lnTo>
                  <a:pt x="140832" y="101826"/>
                </a:lnTo>
                <a:lnTo>
                  <a:pt x="146592" y="73296"/>
                </a:lnTo>
                <a:lnTo>
                  <a:pt x="140832" y="44765"/>
                </a:lnTo>
                <a:lnTo>
                  <a:pt x="125124" y="21467"/>
                </a:lnTo>
                <a:lnTo>
                  <a:pt x="101826" y="5759"/>
                </a:lnTo>
                <a:lnTo>
                  <a:pt x="732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1" name="object 41"/>
          <p:cNvSpPr/>
          <p:nvPr/>
        </p:nvSpPr>
        <p:spPr>
          <a:xfrm>
            <a:off x="13292283" y="1577090"/>
            <a:ext cx="164068" cy="132842"/>
          </a:xfrm>
          <a:custGeom>
            <a:avLst/>
            <a:gdLst/>
            <a:ahLst/>
            <a:cxnLst/>
            <a:rect l="l" t="t" r="r" b="b"/>
            <a:pathLst>
              <a:path w="196850" h="159385">
                <a:moveTo>
                  <a:pt x="196653" y="0"/>
                </a:moveTo>
                <a:lnTo>
                  <a:pt x="0" y="3057"/>
                </a:lnTo>
                <a:lnTo>
                  <a:pt x="81107" y="159157"/>
                </a:lnTo>
                <a:lnTo>
                  <a:pt x="196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2" name="object 42"/>
          <p:cNvSpPr/>
          <p:nvPr/>
        </p:nvSpPr>
        <p:spPr>
          <a:xfrm>
            <a:off x="12527862" y="1966909"/>
            <a:ext cx="122257" cy="122257"/>
          </a:xfrm>
          <a:custGeom>
            <a:avLst/>
            <a:gdLst/>
            <a:ahLst/>
            <a:cxnLst/>
            <a:rect l="l" t="t" r="r" b="b"/>
            <a:pathLst>
              <a:path w="146684" h="146685">
                <a:moveTo>
                  <a:pt x="67260" y="0"/>
                </a:moveTo>
                <a:lnTo>
                  <a:pt x="39291" y="8046"/>
                </a:lnTo>
                <a:lnTo>
                  <a:pt x="16627" y="26310"/>
                </a:lnTo>
                <a:lnTo>
                  <a:pt x="3195" y="50992"/>
                </a:lnTo>
                <a:lnTo>
                  <a:pt x="0" y="78910"/>
                </a:lnTo>
                <a:lnTo>
                  <a:pt x="8046" y="106880"/>
                </a:lnTo>
                <a:lnTo>
                  <a:pt x="26308" y="129544"/>
                </a:lnTo>
                <a:lnTo>
                  <a:pt x="50988" y="142976"/>
                </a:lnTo>
                <a:lnTo>
                  <a:pt x="78905" y="146172"/>
                </a:lnTo>
                <a:lnTo>
                  <a:pt x="106880" y="138126"/>
                </a:lnTo>
                <a:lnTo>
                  <a:pt x="129538" y="119858"/>
                </a:lnTo>
                <a:lnTo>
                  <a:pt x="142968" y="95179"/>
                </a:lnTo>
                <a:lnTo>
                  <a:pt x="146166" y="67264"/>
                </a:lnTo>
                <a:lnTo>
                  <a:pt x="138126" y="39291"/>
                </a:lnTo>
                <a:lnTo>
                  <a:pt x="119857" y="16627"/>
                </a:lnTo>
                <a:lnTo>
                  <a:pt x="95175" y="3195"/>
                </a:lnTo>
                <a:lnTo>
                  <a:pt x="672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3" name="object 21"/>
          <p:cNvSpPr/>
          <p:nvPr/>
        </p:nvSpPr>
        <p:spPr>
          <a:xfrm rot="19709545" flipV="1">
            <a:off x="12519908" y="1698319"/>
            <a:ext cx="813844" cy="199898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4" name="object 3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4"/>
          <p:cNvSpPr/>
          <p:nvPr/>
        </p:nvSpPr>
        <p:spPr>
          <a:xfrm>
            <a:off x="681831" y="415925"/>
            <a:ext cx="6553200" cy="3591425"/>
          </a:xfrm>
          <a:custGeom>
            <a:avLst/>
            <a:gdLst/>
            <a:ahLst/>
            <a:cxnLst/>
            <a:rect l="l" t="t" r="r" b="b"/>
            <a:pathLst>
              <a:path w="9224644" h="11315700">
                <a:moveTo>
                  <a:pt x="0" y="0"/>
                </a:moveTo>
                <a:lnTo>
                  <a:pt x="9224630" y="0"/>
                </a:lnTo>
                <a:lnTo>
                  <a:pt x="9224630" y="11315466"/>
                </a:lnTo>
                <a:lnTo>
                  <a:pt x="0" y="11315466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E8E93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3"/>
          <p:cNvSpPr txBox="1"/>
          <p:nvPr/>
        </p:nvSpPr>
        <p:spPr>
          <a:xfrm>
            <a:off x="3716845" y="843785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Stack</a:t>
            </a:r>
            <a:endParaRPr sz="2042">
              <a:latin typeface="Lucida Console"/>
              <a:cs typeface="Lucida Console"/>
            </a:endParaRPr>
          </a:p>
        </p:txBody>
      </p:sp>
      <p:graphicFrame>
        <p:nvGraphicFramePr>
          <p:cNvPr id="47" name="object 14"/>
          <p:cNvGraphicFramePr>
            <a:graphicFrameLocks noGrp="1"/>
          </p:cNvGraphicFramePr>
          <p:nvPr>
            <p:extLst/>
          </p:nvPr>
        </p:nvGraphicFramePr>
        <p:xfrm>
          <a:off x="2901147" y="1365803"/>
          <a:ext cx="2443592" cy="1954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0297"/>
                <a:gridCol w="1343295"/>
              </a:tblGrid>
              <a:tr h="48870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6523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88718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5.0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spc="1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R="18542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2000" dirty="0">
                          <a:solidFill>
                            <a:srgbClr val="F7F7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48" name="object 15"/>
          <p:cNvSpPr txBox="1"/>
          <p:nvPr/>
        </p:nvSpPr>
        <p:spPr>
          <a:xfrm>
            <a:off x="1734830" y="144941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point1: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9" name="object 16"/>
          <p:cNvSpPr txBox="1"/>
          <p:nvPr/>
        </p:nvSpPr>
        <p:spPr>
          <a:xfrm>
            <a:off x="1734830" y="240948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7F7FF"/>
                </a:solidFill>
                <a:latin typeface="Lucida Console"/>
                <a:cs typeface="Lucida Console"/>
              </a:rPr>
              <a:t>point2: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0" name="object 7"/>
          <p:cNvSpPr txBox="1"/>
          <p:nvPr/>
        </p:nvSpPr>
        <p:spPr>
          <a:xfrm>
            <a:off x="2063007" y="5019532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1" name="object 8"/>
          <p:cNvSpPr txBox="1"/>
          <p:nvPr/>
        </p:nvSpPr>
        <p:spPr>
          <a:xfrm>
            <a:off x="2220644" y="5508338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2" name="object 9"/>
          <p:cNvSpPr txBox="1"/>
          <p:nvPr/>
        </p:nvSpPr>
        <p:spPr>
          <a:xfrm>
            <a:off x="959541" y="4530725"/>
            <a:ext cx="3016726" cy="1794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  <a:p>
            <a:pPr marL="483226" marR="4234">
              <a:lnSpc>
                <a:spcPct val="157100"/>
              </a:lnSpc>
              <a:tabLst>
                <a:tab pos="2059399" algn="l"/>
              </a:tabLst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	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83" name="object 10"/>
          <p:cNvGraphicFramePr>
            <a:graphicFrameLocks noGrp="1"/>
          </p:cNvGraphicFramePr>
          <p:nvPr>
            <p:extLst/>
          </p:nvPr>
        </p:nvGraphicFramePr>
        <p:xfrm>
          <a:off x="1349231" y="7303188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6" name="object 7"/>
          <p:cNvSpPr txBox="1"/>
          <p:nvPr/>
        </p:nvSpPr>
        <p:spPr>
          <a:xfrm>
            <a:off x="10154319" y="4556531"/>
            <a:ext cx="112465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7" name="object 8"/>
          <p:cNvSpPr txBox="1"/>
          <p:nvPr/>
        </p:nvSpPr>
        <p:spPr>
          <a:xfrm>
            <a:off x="9208491" y="4556530"/>
            <a:ext cx="967469" cy="808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class</a:t>
            </a:r>
            <a:endParaRPr sz="2042">
              <a:latin typeface="Lucida Console"/>
              <a:cs typeface="Lucida Console"/>
            </a:endParaRPr>
          </a:p>
          <a:p>
            <a:pPr marL="483226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8" name="object 9"/>
          <p:cNvSpPr txBox="1"/>
          <p:nvPr/>
        </p:nvSpPr>
        <p:spPr>
          <a:xfrm>
            <a:off x="10311957" y="5045337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9" name="object 10"/>
          <p:cNvSpPr txBox="1"/>
          <p:nvPr/>
        </p:nvSpPr>
        <p:spPr>
          <a:xfrm>
            <a:off x="11257784" y="5045337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Double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0" name="object 11"/>
          <p:cNvSpPr txBox="1"/>
          <p:nvPr/>
        </p:nvSpPr>
        <p:spPr>
          <a:xfrm>
            <a:off x="9681405" y="5534143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1" name="object 12"/>
          <p:cNvSpPr txBox="1"/>
          <p:nvPr/>
        </p:nvSpPr>
        <p:spPr>
          <a:xfrm>
            <a:off x="10469594" y="5534143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 { …</a:t>
            </a:r>
            <a:r>
              <a:rPr sz="2042" spc="-54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2" name="object 13"/>
          <p:cNvSpPr txBox="1"/>
          <p:nvPr/>
        </p:nvSpPr>
        <p:spPr>
          <a:xfrm>
            <a:off x="9208491" y="6022948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892195" y="6840656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1680384" y="6840656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2599624" y="6840656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4" name="object 14"/>
          <p:cNvSpPr txBox="1"/>
          <p:nvPr/>
        </p:nvSpPr>
        <p:spPr>
          <a:xfrm>
            <a:off x="892194" y="7338102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graphicFrame>
        <p:nvGraphicFramePr>
          <p:cNvPr id="58" name="object 10"/>
          <p:cNvGraphicFramePr>
            <a:graphicFrameLocks noGrp="1"/>
          </p:cNvGraphicFramePr>
          <p:nvPr>
            <p:extLst/>
          </p:nvPr>
        </p:nvGraphicFramePr>
        <p:xfrm>
          <a:off x="9557235" y="7355754"/>
          <a:ext cx="4766102" cy="1345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688"/>
                <a:gridCol w="315262"/>
                <a:gridCol w="1418688"/>
                <a:gridCol w="472920"/>
                <a:gridCol w="472913"/>
                <a:gridCol w="412631"/>
              </a:tblGrid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let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Point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(x: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0,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0)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</a:tr>
              <a:tr h="488806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var</a:t>
                      </a:r>
                      <a:r>
                        <a:rPr sz="2000" spc="-65" dirty="0">
                          <a:solidFill>
                            <a:srgbClr val="3DCCCD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2823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point2.</a:t>
                      </a:r>
                      <a:r>
                        <a:rPr sz="2000" spc="10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x</a:t>
                      </a:r>
                      <a:r>
                        <a:rPr sz="2000" spc="-65" dirty="0">
                          <a:solidFill>
                            <a:srgbClr val="6CCE67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=</a:t>
                      </a:r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5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292B38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9" name="object 8"/>
          <p:cNvSpPr txBox="1"/>
          <p:nvPr/>
        </p:nvSpPr>
        <p:spPr>
          <a:xfrm>
            <a:off x="9100199" y="68932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0" name="object 9"/>
          <p:cNvSpPr txBox="1"/>
          <p:nvPr/>
        </p:nvSpPr>
        <p:spPr>
          <a:xfrm>
            <a:off x="9888388" y="6893222"/>
            <a:ext cx="191271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foo</a:t>
            </a:r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1" name="object 11"/>
          <p:cNvSpPr txBox="1"/>
          <p:nvPr/>
        </p:nvSpPr>
        <p:spPr>
          <a:xfrm>
            <a:off x="10807628" y="6893222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58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62" name="object 14"/>
          <p:cNvSpPr txBox="1"/>
          <p:nvPr/>
        </p:nvSpPr>
        <p:spPr>
          <a:xfrm>
            <a:off x="9100198" y="7390668"/>
            <a:ext cx="5223139" cy="173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481638"/>
            <a:endParaRPr sz="2042" dirty="0">
              <a:latin typeface="Lucida Console"/>
              <a:cs typeface="Lucida Console"/>
            </a:endParaRPr>
          </a:p>
          <a:p>
            <a:pPr marL="10585">
              <a:spcBef>
                <a:spcPts val="1325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5" name="object 2"/>
          <p:cNvSpPr txBox="1"/>
          <p:nvPr/>
        </p:nvSpPr>
        <p:spPr>
          <a:xfrm>
            <a:off x="959541" y="10030001"/>
            <a:ext cx="5981890" cy="1655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Stack</a:t>
            </a:r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  <a:p>
            <a:pPr marL="10585" marR="4234">
              <a:lnSpc>
                <a:spcPct val="139200"/>
              </a:lnSpc>
            </a:pPr>
            <a:r>
              <a:rPr lang="en-US" sz="2400" spc="142" dirty="0">
                <a:solidFill>
                  <a:srgbClr val="FFFFFF"/>
                </a:solidFill>
                <a:latin typeface="Arial Narrow"/>
                <a:cs typeface="Arial Narrow"/>
              </a:rPr>
              <a:t>Decrement </a:t>
            </a:r>
            <a:r>
              <a:rPr lang="en-US" sz="2400" spc="33" dirty="0">
                <a:solidFill>
                  <a:srgbClr val="FFFFFF"/>
                </a:solidFill>
                <a:latin typeface="Arial Narrow"/>
                <a:cs typeface="Arial Narrow"/>
              </a:rPr>
              <a:t>stack </a:t>
            </a:r>
            <a:r>
              <a:rPr lang="en-US" sz="2400" spc="158" dirty="0">
                <a:solidFill>
                  <a:srgbClr val="FFFFFF"/>
                </a:solidFill>
                <a:latin typeface="Arial Narrow"/>
                <a:cs typeface="Arial Narrow"/>
              </a:rPr>
              <a:t>pointer </a:t>
            </a:r>
            <a:r>
              <a:rPr lang="en-US" sz="2400" spc="221" dirty="0">
                <a:solidFill>
                  <a:srgbClr val="FFFFFF"/>
                </a:solidFill>
                <a:latin typeface="Arial Narrow"/>
                <a:cs typeface="Arial Narrow"/>
              </a:rPr>
              <a:t>to </a:t>
            </a:r>
            <a:r>
              <a:rPr lang="en-US" sz="2400" spc="83" dirty="0">
                <a:solidFill>
                  <a:srgbClr val="FFFFFF"/>
                </a:solidFill>
                <a:latin typeface="Arial Narrow"/>
                <a:cs typeface="Arial Narrow"/>
              </a:rPr>
              <a:t>allocate  </a:t>
            </a:r>
            <a:r>
              <a:rPr lang="en-US" sz="2400" spc="138" dirty="0">
                <a:solidFill>
                  <a:srgbClr val="FFFFFF"/>
                </a:solidFill>
                <a:latin typeface="Arial Narrow"/>
                <a:cs typeface="Arial Narrow"/>
              </a:rPr>
              <a:t>Increment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33" dirty="0">
                <a:solidFill>
                  <a:srgbClr val="FFFFFF"/>
                </a:solidFill>
                <a:latin typeface="Arial Narrow"/>
                <a:cs typeface="Arial Narrow"/>
              </a:rPr>
              <a:t>stack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58" dirty="0">
                <a:solidFill>
                  <a:srgbClr val="FFFFFF"/>
                </a:solidFill>
                <a:latin typeface="Arial Narrow"/>
                <a:cs typeface="Arial Narrow"/>
              </a:rPr>
              <a:t>pointer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95" dirty="0">
                <a:solidFill>
                  <a:srgbClr val="FFFFFF"/>
                </a:solidFill>
                <a:latin typeface="Arial Narrow"/>
                <a:cs typeface="Arial Narrow"/>
              </a:rPr>
              <a:t>deallocate</a:t>
            </a:r>
            <a:endParaRPr lang="en-US" sz="2400" dirty="0">
              <a:latin typeface="Arial Narrow"/>
              <a:cs typeface="Arial Narrow"/>
            </a:endParaRPr>
          </a:p>
          <a:p>
            <a:pPr marL="10585"/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2"/>
          <p:cNvSpPr txBox="1"/>
          <p:nvPr/>
        </p:nvSpPr>
        <p:spPr>
          <a:xfrm>
            <a:off x="8949341" y="10030000"/>
            <a:ext cx="5981890" cy="2654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400" spc="117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Heap: </a:t>
            </a:r>
          </a:p>
          <a:p>
            <a:pPr marL="10585"/>
            <a:r>
              <a:rPr lang="en-US" sz="2400" spc="117" dirty="0" smtClean="0">
                <a:solidFill>
                  <a:srgbClr val="FFFFFF"/>
                </a:solidFill>
                <a:latin typeface="Arial Narrow"/>
                <a:cs typeface="Arial Narrow"/>
              </a:rPr>
              <a:t>Advanced </a:t>
            </a:r>
            <a:r>
              <a:rPr lang="en-US" sz="2400" spc="104" dirty="0">
                <a:solidFill>
                  <a:srgbClr val="FFFFFF"/>
                </a:solidFill>
                <a:latin typeface="Arial Narrow"/>
                <a:cs typeface="Arial Narrow"/>
              </a:rPr>
              <a:t>data</a:t>
            </a:r>
            <a:r>
              <a:rPr lang="en-US" sz="2400" spc="-271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17" dirty="0">
                <a:solidFill>
                  <a:srgbClr val="FFFFFF"/>
                </a:solidFill>
                <a:latin typeface="Arial Narrow"/>
                <a:cs typeface="Arial Narrow"/>
              </a:rPr>
              <a:t>structure</a:t>
            </a:r>
            <a:endParaRPr lang="en-US" sz="2400" dirty="0">
              <a:latin typeface="Arial Narrow"/>
              <a:cs typeface="Arial Narrow"/>
            </a:endParaRPr>
          </a:p>
          <a:p>
            <a:pPr marL="10585">
              <a:spcBef>
                <a:spcPts val="1546"/>
              </a:spcBef>
            </a:pPr>
            <a:r>
              <a:rPr lang="en-US" sz="2400" spc="17" dirty="0">
                <a:solidFill>
                  <a:srgbClr val="FFFFFF"/>
                </a:solidFill>
                <a:latin typeface="Arial Narrow"/>
                <a:cs typeface="Arial Narrow"/>
              </a:rPr>
              <a:t>Search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08" dirty="0">
                <a:solidFill>
                  <a:srgbClr val="FFFFFF"/>
                </a:solidFill>
                <a:latin typeface="Arial Narrow"/>
                <a:cs typeface="Arial Narrow"/>
              </a:rPr>
              <a:t>for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33" dirty="0">
                <a:solidFill>
                  <a:srgbClr val="FFFFFF"/>
                </a:solidFill>
                <a:latin typeface="Arial Narrow"/>
                <a:cs typeface="Arial Narrow"/>
              </a:rPr>
              <a:t>unused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33" dirty="0">
                <a:solidFill>
                  <a:srgbClr val="FFFFFF"/>
                </a:solidFill>
                <a:latin typeface="Arial Narrow"/>
                <a:cs typeface="Arial Narrow"/>
              </a:rPr>
              <a:t>block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212" dirty="0">
                <a:solidFill>
                  <a:srgbClr val="FFFFFF"/>
                </a:solidFill>
                <a:latin typeface="Arial Narrow"/>
                <a:cs typeface="Arial Narrow"/>
              </a:rPr>
              <a:t>memory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lang="en-US" sz="2400" spc="-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83" dirty="0">
                <a:solidFill>
                  <a:srgbClr val="FFFFFF"/>
                </a:solidFill>
                <a:latin typeface="Arial Narrow"/>
                <a:cs typeface="Arial Narrow"/>
              </a:rPr>
              <a:t>allocate</a:t>
            </a:r>
            <a:endParaRPr lang="en-US" sz="2400" dirty="0">
              <a:latin typeface="Arial Narrow"/>
              <a:cs typeface="Arial Narrow"/>
            </a:endParaRPr>
          </a:p>
          <a:p>
            <a:pPr marL="10585" marR="1208329">
              <a:lnSpc>
                <a:spcPct val="139200"/>
              </a:lnSpc>
              <a:spcBef>
                <a:spcPts val="63"/>
              </a:spcBef>
            </a:pPr>
            <a:r>
              <a:rPr lang="en-US" sz="2400" spc="46" dirty="0">
                <a:solidFill>
                  <a:srgbClr val="FFFFFF"/>
                </a:solidFill>
                <a:latin typeface="Arial Narrow"/>
                <a:cs typeface="Arial Narrow"/>
              </a:rPr>
              <a:t>Reinsert</a:t>
            </a:r>
            <a:r>
              <a:rPr lang="en-US" sz="2400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33" dirty="0">
                <a:solidFill>
                  <a:srgbClr val="FFFFFF"/>
                </a:solidFill>
                <a:latin typeface="Arial Narrow"/>
                <a:cs typeface="Arial Narrow"/>
              </a:rPr>
              <a:t>block</a:t>
            </a:r>
            <a:r>
              <a:rPr lang="en-US" sz="2400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54" dirty="0">
                <a:solidFill>
                  <a:srgbClr val="FFFFFF"/>
                </a:solidFill>
                <a:latin typeface="Arial Narrow"/>
                <a:cs typeface="Arial Narrow"/>
              </a:rPr>
              <a:t>of</a:t>
            </a:r>
            <a:r>
              <a:rPr lang="en-US" sz="2400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212" dirty="0">
                <a:solidFill>
                  <a:srgbClr val="FFFFFF"/>
                </a:solidFill>
                <a:latin typeface="Arial Narrow"/>
                <a:cs typeface="Arial Narrow"/>
              </a:rPr>
              <a:t>memory</a:t>
            </a:r>
            <a:r>
              <a:rPr lang="en-US" sz="2400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221" dirty="0">
                <a:solidFill>
                  <a:srgbClr val="FFFFFF"/>
                </a:solidFill>
                <a:latin typeface="Arial Narrow"/>
                <a:cs typeface="Arial Narrow"/>
              </a:rPr>
              <a:t>to</a:t>
            </a:r>
            <a:r>
              <a:rPr lang="en-US" sz="2400" spc="-54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95" dirty="0">
                <a:solidFill>
                  <a:srgbClr val="FFFFFF"/>
                </a:solidFill>
                <a:latin typeface="Arial Narrow"/>
                <a:cs typeface="Arial Narrow"/>
              </a:rPr>
              <a:t>deallocate  </a:t>
            </a:r>
            <a:r>
              <a:rPr lang="en-US" sz="2400" spc="63" dirty="0">
                <a:solidFill>
                  <a:srgbClr val="FFFFFF"/>
                </a:solidFill>
                <a:latin typeface="Arial Narrow"/>
                <a:cs typeface="Arial Narrow"/>
              </a:rPr>
              <a:t>Thread </a:t>
            </a:r>
            <a:r>
              <a:rPr lang="en-US" sz="2400" spc="50" dirty="0">
                <a:solidFill>
                  <a:srgbClr val="FFFFFF"/>
                </a:solidFill>
                <a:latin typeface="Arial Narrow"/>
                <a:cs typeface="Arial Narrow"/>
              </a:rPr>
              <a:t>safety</a:t>
            </a:r>
            <a:r>
              <a:rPr lang="en-US" sz="2400" spc="-208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lang="en-US" sz="2400" spc="113" dirty="0">
                <a:solidFill>
                  <a:srgbClr val="FFFFFF"/>
                </a:solidFill>
                <a:latin typeface="Arial Narrow"/>
                <a:cs typeface="Arial Narrow"/>
              </a:rPr>
              <a:t>overhead</a:t>
            </a:r>
            <a:endParaRPr lang="en-US" sz="2400" dirty="0">
              <a:latin typeface="Arial Narrow"/>
              <a:cs typeface="Arial Narrow"/>
            </a:endParaRPr>
          </a:p>
          <a:p>
            <a:pPr marL="10585"/>
            <a:endParaRPr lang="en-US" sz="2042" spc="8" dirty="0" smtClean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  <p:sp>
        <p:nvSpPr>
          <p:cNvPr id="64" name="object 2"/>
          <p:cNvSpPr txBox="1"/>
          <p:nvPr/>
        </p:nvSpPr>
        <p:spPr>
          <a:xfrm>
            <a:off x="4959765" y="9358431"/>
            <a:ext cx="5981890" cy="868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3600" spc="8" dirty="0" smtClean="0">
                <a:solidFill>
                  <a:srgbClr val="A8ACC0"/>
                </a:solidFill>
                <a:latin typeface="Lucida Console"/>
                <a:cs typeface="Lucida Console"/>
              </a:rPr>
              <a:t>Allocation</a:t>
            </a:r>
          </a:p>
          <a:p>
            <a:pPr marL="10585"/>
            <a:endParaRPr lang="en-US" sz="2042" spc="8" dirty="0">
              <a:solidFill>
                <a:srgbClr val="A8ACC0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6430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75" dirty="0"/>
              <a:t>Whole </a:t>
            </a:r>
            <a:r>
              <a:rPr spc="367" dirty="0"/>
              <a:t>Module</a:t>
            </a:r>
            <a:r>
              <a:rPr spc="-479" dirty="0"/>
              <a:t> </a:t>
            </a:r>
            <a:r>
              <a:rPr spc="300" dirty="0"/>
              <a:t>Optimization</a:t>
            </a:r>
          </a:p>
          <a:p>
            <a:pPr marL="44988">
              <a:spcBef>
                <a:spcPts val="567"/>
              </a:spcBef>
            </a:pPr>
            <a:r>
              <a:rPr sz="4918" spc="17" dirty="0">
                <a:solidFill>
                  <a:srgbClr val="8E8E93"/>
                </a:solidFill>
              </a:rPr>
              <a:t>Increases </a:t>
            </a:r>
            <a:r>
              <a:rPr sz="4918" spc="254" dirty="0">
                <a:solidFill>
                  <a:srgbClr val="8E8E93"/>
                </a:solidFill>
              </a:rPr>
              <a:t>optimization</a:t>
            </a:r>
            <a:r>
              <a:rPr sz="4918" spc="-175" dirty="0">
                <a:solidFill>
                  <a:srgbClr val="8E8E93"/>
                </a:solidFill>
              </a:rPr>
              <a:t> </a:t>
            </a:r>
            <a:r>
              <a:rPr sz="4918" spc="317" dirty="0">
                <a:solidFill>
                  <a:srgbClr val="8E8E93"/>
                </a:solidFill>
              </a:rPr>
              <a:t>opportunity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1047253" y="6039368"/>
            <a:ext cx="3456004" cy="2174160"/>
          </a:xfrm>
          <a:custGeom>
            <a:avLst/>
            <a:gdLst/>
            <a:ahLst/>
            <a:cxnLst/>
            <a:rect l="l" t="t" r="r" b="b"/>
            <a:pathLst>
              <a:path w="4146550" h="2608579">
                <a:moveTo>
                  <a:pt x="0" y="0"/>
                </a:moveTo>
                <a:lnTo>
                  <a:pt x="4146470" y="0"/>
                </a:lnTo>
                <a:lnTo>
                  <a:pt x="4146470" y="2608192"/>
                </a:lnTo>
                <a:lnTo>
                  <a:pt x="0" y="2608192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/>
          <p:nvPr/>
        </p:nvSpPr>
        <p:spPr>
          <a:xfrm>
            <a:off x="1178160" y="6483387"/>
            <a:ext cx="3194554" cy="1535355"/>
          </a:xfrm>
          <a:custGeom>
            <a:avLst/>
            <a:gdLst/>
            <a:ahLst/>
            <a:cxnLst/>
            <a:rect l="l" t="t" r="r" b="b"/>
            <a:pathLst>
              <a:path w="3832860" h="1842134">
                <a:moveTo>
                  <a:pt x="0" y="0"/>
                </a:moveTo>
                <a:lnTo>
                  <a:pt x="3832344" y="0"/>
                </a:lnTo>
                <a:lnTo>
                  <a:pt x="3832344" y="1841566"/>
                </a:lnTo>
                <a:lnTo>
                  <a:pt x="0" y="1841566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" name="object 5"/>
          <p:cNvSpPr txBox="1"/>
          <p:nvPr/>
        </p:nvSpPr>
        <p:spPr>
          <a:xfrm>
            <a:off x="2316534" y="6473988"/>
            <a:ext cx="1418920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 draw()</a:t>
            </a:r>
            <a:r>
              <a:rPr sz="2042" spc="-5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3069" y="6651683"/>
            <a:ext cx="946299" cy="1301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</a:t>
            </a:r>
            <a:endParaRPr sz="2042">
              <a:latin typeface="Lucida Console"/>
              <a:cs typeface="Lucida Console"/>
            </a:endParaRPr>
          </a:p>
          <a:p>
            <a:pPr marL="314917">
              <a:spcBef>
                <a:spcPts val="1396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2649" y="6031496"/>
            <a:ext cx="6272144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>
              <a:tabLst>
                <a:tab pos="3632397" algn="l"/>
              </a:tabLst>
            </a:pPr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Point.swift	UsePoint.swift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8007" y="6474660"/>
            <a:ext cx="3194025" cy="9948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939" rIns="0" bIns="0" rtlCol="0">
            <a:spAutoFit/>
          </a:bodyPr>
          <a:lstStyle/>
          <a:p>
            <a:pPr marL="58220" marR="133377">
              <a:lnSpc>
                <a:spcPct val="157100"/>
              </a:lnSpc>
              <a:spcBef>
                <a:spcPts val="63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7" y="1423248"/>
            <a:ext cx="12237537" cy="1847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275" dirty="0"/>
              <a:t>Whole </a:t>
            </a:r>
            <a:r>
              <a:rPr spc="367" dirty="0"/>
              <a:t>Module</a:t>
            </a:r>
            <a:r>
              <a:rPr spc="-479" dirty="0"/>
              <a:t> </a:t>
            </a:r>
            <a:r>
              <a:rPr spc="300" dirty="0"/>
              <a:t>Optimization</a:t>
            </a:r>
          </a:p>
          <a:p>
            <a:pPr marL="44988">
              <a:spcBef>
                <a:spcPts val="567"/>
              </a:spcBef>
            </a:pPr>
            <a:r>
              <a:rPr sz="4918" spc="17" dirty="0">
                <a:solidFill>
                  <a:srgbClr val="8E8E93"/>
                </a:solidFill>
              </a:rPr>
              <a:t>Increases </a:t>
            </a:r>
            <a:r>
              <a:rPr sz="4918" spc="254" dirty="0">
                <a:solidFill>
                  <a:srgbClr val="8E8E93"/>
                </a:solidFill>
              </a:rPr>
              <a:t>optimization</a:t>
            </a:r>
            <a:r>
              <a:rPr sz="4918" spc="-175" dirty="0">
                <a:solidFill>
                  <a:srgbClr val="8E8E93"/>
                </a:solidFill>
              </a:rPr>
              <a:t> </a:t>
            </a:r>
            <a:r>
              <a:rPr sz="4918" spc="317" dirty="0">
                <a:solidFill>
                  <a:srgbClr val="8E8E93"/>
                </a:solidFill>
              </a:rPr>
              <a:t>opportunity</a:t>
            </a:r>
            <a:endParaRPr sz="4918"/>
          </a:p>
        </p:txBody>
      </p:sp>
      <p:sp>
        <p:nvSpPr>
          <p:cNvPr id="3" name="object 3"/>
          <p:cNvSpPr/>
          <p:nvPr/>
        </p:nvSpPr>
        <p:spPr>
          <a:xfrm>
            <a:off x="898893" y="5613328"/>
            <a:ext cx="7606384" cy="2886531"/>
          </a:xfrm>
          <a:custGeom>
            <a:avLst/>
            <a:gdLst/>
            <a:ahLst/>
            <a:cxnLst/>
            <a:rect l="l" t="t" r="r" b="b"/>
            <a:pathLst>
              <a:path w="9126220" h="3463290">
                <a:moveTo>
                  <a:pt x="0" y="0"/>
                </a:moveTo>
                <a:lnTo>
                  <a:pt x="9125627" y="0"/>
                </a:lnTo>
                <a:lnTo>
                  <a:pt x="9125627" y="3462994"/>
                </a:lnTo>
                <a:lnTo>
                  <a:pt x="0" y="3462994"/>
                </a:lnTo>
                <a:lnTo>
                  <a:pt x="0" y="0"/>
                </a:lnTo>
                <a:close/>
              </a:path>
            </a:pathLst>
          </a:custGeom>
          <a:solidFill>
            <a:srgbClr val="135E5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4064977" y="5603867"/>
            <a:ext cx="1274435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459" dirty="0">
                <a:solidFill>
                  <a:srgbClr val="FFFFFF"/>
                </a:solidFill>
                <a:latin typeface="Calibri"/>
                <a:cs typeface="Calibri"/>
              </a:rPr>
              <a:t>Module</a:t>
            </a:r>
            <a:r>
              <a:rPr sz="2459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9" spc="58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7253" y="6039368"/>
            <a:ext cx="3456004" cy="2174160"/>
          </a:xfrm>
          <a:custGeom>
            <a:avLst/>
            <a:gdLst/>
            <a:ahLst/>
            <a:cxnLst/>
            <a:rect l="l" t="t" r="r" b="b"/>
            <a:pathLst>
              <a:path w="4146550" h="2608579">
                <a:moveTo>
                  <a:pt x="0" y="0"/>
                </a:moveTo>
                <a:lnTo>
                  <a:pt x="4146470" y="0"/>
                </a:lnTo>
                <a:lnTo>
                  <a:pt x="4146470" y="2608192"/>
                </a:lnTo>
                <a:lnTo>
                  <a:pt x="0" y="2608192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" name="object 6"/>
          <p:cNvSpPr txBox="1"/>
          <p:nvPr/>
        </p:nvSpPr>
        <p:spPr>
          <a:xfrm>
            <a:off x="2092649" y="6031496"/>
            <a:ext cx="1370758" cy="378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78160" y="6483387"/>
            <a:ext cx="3194554" cy="1535355"/>
          </a:xfrm>
          <a:custGeom>
            <a:avLst/>
            <a:gdLst/>
            <a:ahLst/>
            <a:cxnLst/>
            <a:rect l="l" t="t" r="r" b="b"/>
            <a:pathLst>
              <a:path w="3832860" h="1842134">
                <a:moveTo>
                  <a:pt x="0" y="0"/>
                </a:moveTo>
                <a:lnTo>
                  <a:pt x="3832344" y="0"/>
                </a:lnTo>
                <a:lnTo>
                  <a:pt x="3832344" y="1841566"/>
                </a:lnTo>
                <a:lnTo>
                  <a:pt x="0" y="1841566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" name="object 8"/>
          <p:cNvSpPr txBox="1"/>
          <p:nvPr/>
        </p:nvSpPr>
        <p:spPr>
          <a:xfrm>
            <a:off x="1213069" y="6473987"/>
            <a:ext cx="2522407" cy="1480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917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struct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{  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draw()</a:t>
            </a:r>
            <a:r>
              <a:rPr sz="2042" spc="-5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{}</a:t>
            </a:r>
            <a:endParaRPr sz="2042">
              <a:latin typeface="Lucida Console"/>
              <a:cs typeface="Lucida Console"/>
            </a:endParaRPr>
          </a:p>
          <a:p>
            <a:pPr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4822" y="6039369"/>
            <a:ext cx="3460237" cy="371897"/>
          </a:xfrm>
          <a:prstGeom prst="rect">
            <a:avLst/>
          </a:prstGeom>
          <a:solidFill>
            <a:srgbClr val="2E5174"/>
          </a:solidFill>
        </p:spPr>
        <p:txBody>
          <a:bodyPr vert="horz" wrap="square" lIns="0" tIns="0" rIns="0" bIns="0" rtlCol="0">
            <a:spAutoFit/>
          </a:bodyPr>
          <a:lstStyle/>
          <a:p>
            <a:pPr marL="819843">
              <a:lnSpc>
                <a:spcPts val="2888"/>
              </a:lnSpc>
            </a:pPr>
            <a:r>
              <a:rPr sz="2459" spc="-13" dirty="0">
                <a:solidFill>
                  <a:srgbClr val="FFFFFF"/>
                </a:solidFill>
                <a:latin typeface="Calibri"/>
                <a:cs typeface="Calibri"/>
              </a:rPr>
              <a:t>UsePoint.swift</a:t>
            </a:r>
            <a:endParaRPr sz="245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8007" y="6474660"/>
            <a:ext cx="3194025" cy="9948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7939" rIns="0" bIns="0" rtlCol="0">
            <a:spAutoFit/>
          </a:bodyPr>
          <a:lstStyle/>
          <a:p>
            <a:pPr marL="58220" marR="133377">
              <a:lnSpc>
                <a:spcPct val="157100"/>
              </a:lnSpc>
              <a:spcBef>
                <a:spcPts val="63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let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 =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42">
              <a:latin typeface="Lucida Console"/>
              <a:cs typeface="Lucida 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pc="179" dirty="0"/>
              <a:t>Performance </a:t>
            </a:r>
            <a:r>
              <a:rPr spc="308" dirty="0"/>
              <a:t>of </a:t>
            </a:r>
            <a:r>
              <a:rPr spc="150" dirty="0"/>
              <a:t>Generic</a:t>
            </a:r>
            <a:r>
              <a:rPr spc="-817" dirty="0"/>
              <a:t> </a:t>
            </a:r>
            <a:r>
              <a:rPr spc="183" dirty="0"/>
              <a:t>Code</a:t>
            </a:r>
          </a:p>
        </p:txBody>
      </p:sp>
      <p:sp>
        <p:nvSpPr>
          <p:cNvPr id="3" name="object 3"/>
          <p:cNvSpPr/>
          <p:nvPr/>
        </p:nvSpPr>
        <p:spPr>
          <a:xfrm>
            <a:off x="1054907" y="4085385"/>
            <a:ext cx="6806158" cy="6109135"/>
          </a:xfrm>
          <a:custGeom>
            <a:avLst/>
            <a:gdLst/>
            <a:ahLst/>
            <a:cxnLst/>
            <a:rect l="l" t="t" r="r" b="b"/>
            <a:pathLst>
              <a:path w="8166100" h="7329805">
                <a:moveTo>
                  <a:pt x="0" y="0"/>
                </a:moveTo>
                <a:lnTo>
                  <a:pt x="8166107" y="0"/>
                </a:lnTo>
                <a:lnTo>
                  <a:pt x="8166107" y="7329619"/>
                </a:lnTo>
                <a:lnTo>
                  <a:pt x="0" y="7329619"/>
                </a:lnTo>
                <a:lnTo>
                  <a:pt x="0" y="0"/>
                </a:lnTo>
                <a:close/>
              </a:path>
            </a:pathLst>
          </a:custGeom>
          <a:solidFill>
            <a:srgbClr val="292B38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3925963" y="4260453"/>
            <a:ext cx="270129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3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</a:t>
            </a:r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local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3210" y="4260453"/>
            <a:ext cx="967469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sz="2042" spc="-71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{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119" y="4082759"/>
            <a:ext cx="254357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503" marR="4234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</a:t>
            </a:r>
            <a:r>
              <a:rPr sz="2042" spc="-42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6119" y="5238064"/>
            <a:ext cx="17888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119" y="6215415"/>
            <a:ext cx="3016197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b="1" spc="8" dirty="0">
                <a:solidFill>
                  <a:srgbClr val="6CCE67"/>
                </a:solidFill>
                <a:latin typeface="Lucida Sans Typewriter"/>
                <a:cs typeface="Lucida Sans Typewriter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99504" y="4612468"/>
            <a:ext cx="2310177" cy="2866949"/>
          </a:xfrm>
          <a:custGeom>
            <a:avLst/>
            <a:gdLst/>
            <a:ahLst/>
            <a:cxnLst/>
            <a:rect l="l" t="t" r="r" b="b"/>
            <a:pathLst>
              <a:path w="2771775" h="3439795">
                <a:moveTo>
                  <a:pt x="0" y="0"/>
                </a:moveTo>
                <a:lnTo>
                  <a:pt x="2771475" y="0"/>
                </a:lnTo>
                <a:lnTo>
                  <a:pt x="2771475" y="3439235"/>
                </a:lnTo>
                <a:lnTo>
                  <a:pt x="0" y="3439235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0" name="object 10"/>
          <p:cNvSpPr txBox="1"/>
          <p:nvPr/>
        </p:nvSpPr>
        <p:spPr>
          <a:xfrm>
            <a:off x="6412572" y="4653174"/>
            <a:ext cx="128237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PointVWT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52743" y="571017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6098396" y="5752791"/>
            <a:ext cx="80975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copy: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52743" y="6253575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4" name="object 14"/>
          <p:cNvSpPr txBox="1"/>
          <p:nvPr/>
        </p:nvSpPr>
        <p:spPr>
          <a:xfrm>
            <a:off x="6098396" y="6293871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destruct: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52743" y="516677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6" name="object 16"/>
          <p:cNvSpPr txBox="1"/>
          <p:nvPr/>
        </p:nvSpPr>
        <p:spPr>
          <a:xfrm>
            <a:off x="6098396" y="5202982"/>
            <a:ext cx="1440090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b="1" spc="8" dirty="0">
                <a:solidFill>
                  <a:srgbClr val="FFFFFF"/>
                </a:solidFill>
                <a:latin typeface="Lucida Sans Typewriter"/>
                <a:cs typeface="Lucida Sans Typewriter"/>
              </a:rPr>
              <a:t>allocate:</a:t>
            </a:r>
            <a:endParaRPr sz="2042">
              <a:latin typeface="Lucida Sans Typewriter"/>
              <a:cs typeface="Lucida Sans Typewrite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52743" y="6796979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48" y="0"/>
                </a:lnTo>
                <a:lnTo>
                  <a:pt x="240374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object 18"/>
          <p:cNvSpPr txBox="1"/>
          <p:nvPr/>
        </p:nvSpPr>
        <p:spPr>
          <a:xfrm>
            <a:off x="6098396" y="6834952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deallocate: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22845" y="4605547"/>
            <a:ext cx="128079" cy="111672"/>
          </a:xfrm>
          <a:custGeom>
            <a:avLst/>
            <a:gdLst/>
            <a:ahLst/>
            <a:cxnLst/>
            <a:rect l="l" t="t" r="r" b="b"/>
            <a:pathLst>
              <a:path w="153670" h="133985">
                <a:moveTo>
                  <a:pt x="153419" y="0"/>
                </a:moveTo>
                <a:lnTo>
                  <a:pt x="0" y="18543"/>
                </a:lnTo>
                <a:lnTo>
                  <a:pt x="76207" y="133859"/>
                </a:lnTo>
                <a:lnTo>
                  <a:pt x="1534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1" name="object 21"/>
          <p:cNvSpPr txBox="1"/>
          <p:nvPr/>
        </p:nvSpPr>
        <p:spPr>
          <a:xfrm>
            <a:off x="8919548" y="4085385"/>
            <a:ext cx="6806158" cy="44535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2869" rIns="0" bIns="0" rtlCol="0">
            <a:spAutoFit/>
          </a:bodyPr>
          <a:lstStyle/>
          <a:p>
            <a:pPr marL="515511" marR="451469" indent="-315446">
              <a:lnSpc>
                <a:spcPts val="3851"/>
              </a:lnSpc>
              <a:spcBef>
                <a:spcPts val="338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drawACopyOfAPoint(local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06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 marL="515511" marR="766916" indent="-315446"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drawACopyOfALine(local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>
              <a:latin typeface="Lucida Console"/>
              <a:cs typeface="Lucida Console"/>
            </a:endParaRPr>
          </a:p>
          <a:p>
            <a:pPr marL="200064">
              <a:spcBef>
                <a:spcPts val="13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0064" marR="2343619">
              <a:lnSpc>
                <a:spcPct val="157100"/>
              </a:lnSpc>
              <a:spcBef>
                <a:spcPts val="1546"/>
              </a:spcBef>
            </a:pP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drawACopyOfAPoin</a:t>
            </a:r>
            <a:r>
              <a:rPr sz="2042" spc="4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4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 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drawACopyOfALine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Line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14446" y="3019515"/>
            <a:ext cx="2283715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75" dirty="0">
                <a:solidFill>
                  <a:srgbClr val="FFFFFF"/>
                </a:solidFill>
                <a:latin typeface="Arial Narrow"/>
                <a:cs typeface="Arial Narrow"/>
              </a:rPr>
              <a:t>Unspecialized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95930" y="3019515"/>
            <a:ext cx="1848671" cy="506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3292" spc="50" dirty="0">
                <a:solidFill>
                  <a:srgbClr val="FFFFFF"/>
                </a:solidFill>
                <a:latin typeface="Arial Narrow"/>
                <a:cs typeface="Arial Narrow"/>
              </a:rPr>
              <a:t>Specialized</a:t>
            </a:r>
            <a:endParaRPr sz="3292">
              <a:latin typeface="Arial Narrow"/>
              <a:cs typeface="Arial Narrow"/>
            </a:endParaRPr>
          </a:p>
        </p:txBody>
      </p:sp>
      <p:sp>
        <p:nvSpPr>
          <p:cNvPr id="24" name="object 21"/>
          <p:cNvSpPr/>
          <p:nvPr/>
        </p:nvSpPr>
        <p:spPr>
          <a:xfrm rot="19001915" flipV="1">
            <a:off x="3390231" y="4842273"/>
            <a:ext cx="2298339" cy="707685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5706" y="0"/>
                </a:lnTo>
                <a:lnTo>
                  <a:pt x="1219690" y="0"/>
                </a:lnTo>
                <a:lnTo>
                  <a:pt x="123539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7"/>
            <a:ext cx="14682724" cy="1782924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br>
              <a:rPr lang="en-US" dirty="0" smtClean="0"/>
            </a:br>
            <a:r>
              <a:rPr lang="en-US" sz="500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there any problem with this code?</a:t>
            </a:r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171902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  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29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endParaRPr 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2347530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  </a:t>
            </a:r>
          </a:p>
          <a:p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/</a:t>
            </a:r>
            <a:r>
              <a:rPr lang="en-US" sz="2042" spc="8" dirty="0">
                <a:solidFill>
                  <a:schemeClr val="bg1"/>
                </a:solidFill>
                <a:latin typeface="Lucida Console"/>
                <a:cs typeface="Lucida Console"/>
              </a:rPr>
              <a:t>*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No '+' candidates produce the expected contextual result type 'T'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*/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66018" y="7498412"/>
            <a:ext cx="6806158" cy="179596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8695581" y="3806433"/>
            <a:ext cx="6806158" cy="23986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Template &lt;</a:t>
            </a:r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typename</a:t>
            </a: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T&gt;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fr-FR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2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69" y="1423248"/>
            <a:ext cx="14682724" cy="1013257"/>
          </a:xfrm>
        </p:spPr>
        <p:txBody>
          <a:bodyPr/>
          <a:lstStyle/>
          <a:p>
            <a:r>
              <a:rPr lang="en-US" dirty="0" smtClean="0"/>
              <a:t>Swift Generics vs C++ template</a:t>
            </a:r>
            <a:endParaRPr lang="en-US" dirty="0"/>
          </a:p>
        </p:txBody>
      </p:sp>
      <p:sp>
        <p:nvSpPr>
          <p:cNvPr id="4" name="object 3"/>
          <p:cNvSpPr txBox="1"/>
          <p:nvPr/>
        </p:nvSpPr>
        <p:spPr>
          <a:xfrm>
            <a:off x="1036668" y="3806434"/>
            <a:ext cx="6806158" cy="2347530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&lt;T&gt;(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b :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-&gt;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  </a:t>
            </a:r>
          </a:p>
          <a:p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/</a:t>
            </a:r>
            <a:r>
              <a:rPr lang="en-US" sz="2042" spc="8" dirty="0">
                <a:solidFill>
                  <a:schemeClr val="bg1"/>
                </a:solidFill>
                <a:latin typeface="Lucida Console"/>
                <a:cs typeface="Lucida Console"/>
              </a:rPr>
              <a:t>*</a:t>
            </a:r>
            <a:r>
              <a:rPr lang="en-US" sz="2042" spc="8" dirty="0">
                <a:solidFill>
                  <a:srgbClr val="FF0000"/>
                </a:solidFill>
                <a:latin typeface="Lucida Console"/>
                <a:cs typeface="Lucida Console"/>
              </a:rPr>
              <a:t>No '+' candidates produce the expected contextual result type 'T'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*/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36668" y="7475558"/>
            <a:ext cx="6806158" cy="1795969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  local.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()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8695581" y="3806433"/>
            <a:ext cx="6806158" cy="2398698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Template &lt;</a:t>
            </a:r>
            <a:r>
              <a:rPr lang="en-US" sz="2042" spc="8" dirty="0" err="1">
                <a:solidFill>
                  <a:srgbClr val="3DCCCD"/>
                </a:solidFill>
                <a:latin typeface="Lucida Console"/>
                <a:cs typeface="Lucida Console"/>
              </a:rPr>
              <a:t>typename</a:t>
            </a:r>
            <a:r>
              <a:rPr lang="en-US"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T&gt;</a:t>
            </a: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,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 err="1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lang="fr-FR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 </a:t>
            </a:r>
            <a:r>
              <a:rPr lang="fr-FR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b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7082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return a + b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187501" y="6918425"/>
            <a:ext cx="8195239" cy="4052904"/>
          </a:xfrm>
        </p:spPr>
        <p:txBody>
          <a:bodyPr/>
          <a:lstStyle/>
          <a:p>
            <a:pPr marL="619249" indent="-619249">
              <a:buAutoNum type="arabicPeriod"/>
            </a:pPr>
            <a:r>
              <a:rPr lang="en-US" dirty="0" smtClean="0"/>
              <a:t>C++  template always have a specialization for each type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no shared implementation version 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</a:t>
            </a:r>
            <a:r>
              <a:rPr lang="en-US" dirty="0"/>
              <a:t>explicit </a:t>
            </a:r>
            <a:r>
              <a:rPr lang="en-US" dirty="0" smtClean="0"/>
              <a:t>specialization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has template meta-programming</a:t>
            </a:r>
          </a:p>
          <a:p>
            <a:pPr marL="619249" indent="-619249">
              <a:buAutoNum type="arabicPeriod"/>
            </a:pPr>
            <a:r>
              <a:rPr lang="en-US" dirty="0" smtClean="0"/>
              <a:t>C++ template is more complex</a:t>
            </a:r>
          </a:p>
          <a:p>
            <a:pPr marL="619249" indent="-619249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25" name="object 3"/>
          <p:cNvSpPr txBox="1"/>
          <p:nvPr/>
        </p:nvSpPr>
        <p:spPr>
          <a:xfrm>
            <a:off x="1036668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245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6" name="object 4"/>
          <p:cNvSpPr txBox="1"/>
          <p:nvPr/>
        </p:nvSpPr>
        <p:spPr>
          <a:xfrm>
            <a:off x="8777614" y="3899053"/>
            <a:ext cx="6806158" cy="255271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962573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13801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183" dirty="0"/>
          </a:p>
        </p:txBody>
      </p:sp>
      <p:sp>
        <p:nvSpPr>
          <p:cNvPr id="6" name="object 4"/>
          <p:cNvSpPr txBox="1"/>
          <p:nvPr/>
        </p:nvSpPr>
        <p:spPr>
          <a:xfrm>
            <a:off x="8777614" y="3899053"/>
            <a:ext cx="6806158" cy="2552715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 :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sz="2042" dirty="0">
              <a:latin typeface="Lucida Console"/>
              <a:cs typeface="Lucida Console"/>
            </a:endParaRPr>
          </a:p>
          <a:p>
            <a:pPr marL="200594">
              <a:spcBef>
                <a:spcPts val="103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962573" y="3869944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8748505" y="768054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drawACopy(local 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…</a:t>
            </a: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036668" y="7553526"/>
            <a:ext cx="6806158" cy="2661654"/>
          </a:xfrm>
          <a:prstGeom prst="rect">
            <a:avLst/>
          </a:prstGeom>
          <a:solidFill>
            <a:srgbClr val="292B38"/>
          </a:solidFill>
        </p:spPr>
        <p:txBody>
          <a:bodyPr vert="horz" wrap="square" lIns="0" tIns="44986" rIns="0" bIns="0" rtlCol="0">
            <a:spAutoFit/>
          </a:bodyPr>
          <a:lstStyle/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func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drawACopy&lt;T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 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Drawable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&gt;(local : 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</a:t>
            </a:r>
            <a:r>
              <a:rPr lang="is-I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…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 marL="515511" marR="136023" indent="-315446">
              <a:lnSpc>
                <a:spcPts val="3851"/>
              </a:lnSpc>
              <a:spcBef>
                <a:spcPts val="3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sz="2042" dirty="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21"/>
              </a:spcBef>
            </a:pPr>
            <a:endParaRPr sz="2542" dirty="0">
              <a:latin typeface="Times New Roman"/>
              <a:cs typeface="Times New Roman"/>
            </a:endParaRPr>
          </a:p>
          <a:p>
            <a:pPr marL="200594"/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drawACopy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Point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(…))</a:t>
            </a:r>
            <a:endParaRPr sz="2042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9649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669" y="1423248"/>
            <a:ext cx="14682724" cy="101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pc="183" dirty="0"/>
              <a:t>Question</a:t>
            </a:r>
            <a:endParaRPr spc="-13" dirty="0"/>
          </a:p>
        </p:txBody>
      </p:sp>
      <p:sp>
        <p:nvSpPr>
          <p:cNvPr id="35" name="object 3"/>
          <p:cNvSpPr/>
          <p:nvPr/>
        </p:nvSpPr>
        <p:spPr>
          <a:xfrm>
            <a:off x="11371432" y="6468262"/>
            <a:ext cx="2051374" cy="2831489"/>
          </a:xfrm>
          <a:custGeom>
            <a:avLst/>
            <a:gdLst/>
            <a:ahLst/>
            <a:cxnLst/>
            <a:rect l="l" t="t" r="r" b="b"/>
            <a:pathLst>
              <a:path w="2461259" h="3397250">
                <a:moveTo>
                  <a:pt x="0" y="0"/>
                </a:moveTo>
                <a:lnTo>
                  <a:pt x="2460940" y="0"/>
                </a:lnTo>
                <a:lnTo>
                  <a:pt x="2460940" y="3396776"/>
                </a:lnTo>
                <a:lnTo>
                  <a:pt x="0" y="3396776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36" name="object 4"/>
          <p:cNvSpPr txBox="1"/>
          <p:nvPr/>
        </p:nvSpPr>
        <p:spPr>
          <a:xfrm>
            <a:off x="12067744" y="6503322"/>
            <a:ext cx="65203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11536112" y="7091781"/>
            <a:ext cx="1722179" cy="38960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4624" rIns="0" bIns="0" rtlCol="0">
            <a:spAutoFit/>
          </a:bodyPr>
          <a:lstStyle/>
          <a:p>
            <a:pPr marL="53457">
              <a:spcBef>
                <a:spcPts val="5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8" name="object 6"/>
          <p:cNvSpPr txBox="1"/>
          <p:nvPr/>
        </p:nvSpPr>
        <p:spPr>
          <a:xfrm>
            <a:off x="11536112" y="7630619"/>
            <a:ext cx="1722179" cy="391744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741" rIns="0" bIns="0" rtlCol="0">
            <a:spAutoFit/>
          </a:bodyPr>
          <a:lstStyle/>
          <a:p>
            <a:pPr marL="53457">
              <a:spcBef>
                <a:spcPts val="60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y1: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39" name="object 7"/>
          <p:cNvSpPr txBox="1"/>
          <p:nvPr/>
        </p:nvSpPr>
        <p:spPr>
          <a:xfrm>
            <a:off x="11536112" y="8169457"/>
            <a:ext cx="1722179" cy="385331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0390" rIns="0" bIns="0" rtlCol="0">
            <a:spAutoFit/>
          </a:bodyPr>
          <a:lstStyle/>
          <a:p>
            <a:pPr marL="53457">
              <a:spcBef>
                <a:spcPts val="554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0" name="object 8"/>
          <p:cNvSpPr txBox="1"/>
          <p:nvPr/>
        </p:nvSpPr>
        <p:spPr>
          <a:xfrm>
            <a:off x="11536112" y="8708295"/>
            <a:ext cx="1722179" cy="38746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2507" rIns="0" bIns="0" rtlCol="0">
            <a:spAutoFit/>
          </a:bodyPr>
          <a:lstStyle/>
          <a:p>
            <a:pPr marL="53457">
              <a:spcBef>
                <a:spcPts val="571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y2:</a:t>
            </a:r>
            <a:r>
              <a:rPr sz="2042" spc="-63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3.0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1" name="object 9"/>
          <p:cNvSpPr txBox="1"/>
          <p:nvPr/>
        </p:nvSpPr>
        <p:spPr>
          <a:xfrm>
            <a:off x="13688394" y="6456630"/>
            <a:ext cx="2051374" cy="352197"/>
          </a:xfrm>
          <a:prstGeom prst="rect">
            <a:avLst/>
          </a:prstGeom>
          <a:solidFill>
            <a:srgbClr val="305C2F"/>
          </a:solidFill>
        </p:spPr>
        <p:txBody>
          <a:bodyPr vert="horz" wrap="square" lIns="0" tIns="37577" rIns="0" bIns="0" rtlCol="0">
            <a:spAutoFit/>
          </a:bodyPr>
          <a:lstStyle/>
          <a:p>
            <a:pPr marL="632481">
              <a:spcBef>
                <a:spcPts val="296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Point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2" name="object 10"/>
          <p:cNvSpPr txBox="1"/>
          <p:nvPr/>
        </p:nvSpPr>
        <p:spPr>
          <a:xfrm>
            <a:off x="13852988" y="7090122"/>
            <a:ext cx="1722179" cy="391209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76212" rIns="0" bIns="0" rtlCol="0">
            <a:spAutoFit/>
          </a:bodyPr>
          <a:lstStyle/>
          <a:p>
            <a:pPr marL="57691">
              <a:spcBef>
                <a:spcPts val="6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x: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3" name="object 11"/>
          <p:cNvSpPr txBox="1"/>
          <p:nvPr/>
        </p:nvSpPr>
        <p:spPr>
          <a:xfrm>
            <a:off x="13852988" y="7628960"/>
            <a:ext cx="1722179" cy="384796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69861" rIns="0" bIns="0" rtlCol="0">
            <a:spAutoFit/>
          </a:bodyPr>
          <a:lstStyle/>
          <a:p>
            <a:pPr marL="57691">
              <a:spcBef>
                <a:spcPts val="55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y:</a:t>
            </a:r>
            <a:r>
              <a:rPr sz="2042" spc="-67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0.0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44" name="object 12"/>
          <p:cNvSpPr/>
          <p:nvPr/>
        </p:nvSpPr>
        <p:spPr>
          <a:xfrm>
            <a:off x="1291211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5" name="object 13"/>
          <p:cNvSpPr/>
          <p:nvPr/>
        </p:nvSpPr>
        <p:spPr>
          <a:xfrm>
            <a:off x="12854605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8469" y="0"/>
                </a:moveTo>
                <a:lnTo>
                  <a:pt x="0" y="138540"/>
                </a:lnTo>
                <a:lnTo>
                  <a:pt x="138215" y="137901"/>
                </a:lnTo>
                <a:lnTo>
                  <a:pt x="68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6" name="object 14"/>
          <p:cNvSpPr/>
          <p:nvPr/>
        </p:nvSpPr>
        <p:spPr>
          <a:xfrm>
            <a:off x="12327050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0" y="0"/>
                </a:moveTo>
                <a:lnTo>
                  <a:pt x="71444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7" name="object 15"/>
          <p:cNvSpPr/>
          <p:nvPr/>
        </p:nvSpPr>
        <p:spPr>
          <a:xfrm>
            <a:off x="12338047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8" name="object 32"/>
          <p:cNvSpPr/>
          <p:nvPr/>
        </p:nvSpPr>
        <p:spPr>
          <a:xfrm>
            <a:off x="11113720" y="4634547"/>
            <a:ext cx="1211983" cy="657329"/>
          </a:xfrm>
          <a:custGeom>
            <a:avLst/>
            <a:gdLst/>
            <a:ahLst/>
            <a:cxnLst/>
            <a:rect l="l" t="t" r="r" b="b"/>
            <a:pathLst>
              <a:path w="1454150" h="788670">
                <a:moveTo>
                  <a:pt x="0" y="0"/>
                </a:moveTo>
                <a:lnTo>
                  <a:pt x="1454070" y="0"/>
                </a:lnTo>
                <a:lnTo>
                  <a:pt x="1454070" y="788133"/>
                </a:lnTo>
                <a:lnTo>
                  <a:pt x="0" y="78813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49" name="object 33"/>
          <p:cNvSpPr txBox="1"/>
          <p:nvPr/>
        </p:nvSpPr>
        <p:spPr>
          <a:xfrm>
            <a:off x="11190082" y="4710500"/>
            <a:ext cx="1079141" cy="344666"/>
          </a:xfrm>
          <a:prstGeom prst="rect">
            <a:avLst/>
          </a:prstGeom>
          <a:solidFill>
            <a:srgbClr val="528FCC"/>
          </a:solidFill>
        </p:spPr>
        <p:txBody>
          <a:bodyPr vert="horz" wrap="square" lIns="0" tIns="131783" rIns="0" bIns="0" rtlCol="0">
            <a:spAutoFit/>
          </a:bodyPr>
          <a:lstStyle/>
          <a:p>
            <a:pPr marL="50281">
              <a:spcBef>
                <a:spcPts val="1038"/>
              </a:spcBef>
            </a:pPr>
            <a:r>
              <a:rPr sz="1375" spc="-4" dirty="0">
                <a:solidFill>
                  <a:srgbClr val="FFFFFF"/>
                </a:solidFill>
                <a:latin typeface="Lucida Console"/>
                <a:cs typeface="Lucida Console"/>
              </a:rPr>
              <a:t>refCount</a:t>
            </a:r>
            <a:endParaRPr sz="1375" dirty="0">
              <a:latin typeface="Lucida Console"/>
              <a:cs typeface="Lucida Console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12318672" y="4636720"/>
            <a:ext cx="1211983" cy="652566"/>
          </a:xfrm>
          <a:custGeom>
            <a:avLst/>
            <a:gdLst/>
            <a:ahLst/>
            <a:cxnLst/>
            <a:rect l="l" t="t" r="r" b="b"/>
            <a:pathLst>
              <a:path w="1454150" h="782954">
                <a:moveTo>
                  <a:pt x="0" y="0"/>
                </a:moveTo>
                <a:lnTo>
                  <a:pt x="1454070" y="0"/>
                </a:lnTo>
                <a:lnTo>
                  <a:pt x="1454070" y="782908"/>
                </a:lnTo>
                <a:lnTo>
                  <a:pt x="0" y="782908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1" name="object 35"/>
          <p:cNvSpPr txBox="1"/>
          <p:nvPr/>
        </p:nvSpPr>
        <p:spPr>
          <a:xfrm>
            <a:off x="12395035" y="4712681"/>
            <a:ext cx="1079141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13528163" y="4635708"/>
            <a:ext cx="1178640" cy="654683"/>
          </a:xfrm>
          <a:custGeom>
            <a:avLst/>
            <a:gdLst/>
            <a:ahLst/>
            <a:cxnLst/>
            <a:rect l="l" t="t" r="r" b="b"/>
            <a:pathLst>
              <a:path w="1414144" h="785495">
                <a:moveTo>
                  <a:pt x="0" y="785347"/>
                </a:moveTo>
                <a:lnTo>
                  <a:pt x="1413569" y="785347"/>
                </a:lnTo>
                <a:lnTo>
                  <a:pt x="1413569" y="0"/>
                </a:lnTo>
                <a:lnTo>
                  <a:pt x="0" y="0"/>
                </a:lnTo>
                <a:lnTo>
                  <a:pt x="0" y="785347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3" name="object 37"/>
          <p:cNvSpPr txBox="1"/>
          <p:nvPr/>
        </p:nvSpPr>
        <p:spPr>
          <a:xfrm>
            <a:off x="1360548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8775813" y="4090577"/>
            <a:ext cx="2051374" cy="1232624"/>
          </a:xfrm>
          <a:custGeom>
            <a:avLst/>
            <a:gdLst/>
            <a:ahLst/>
            <a:cxnLst/>
            <a:rect l="l" t="t" r="r" b="b"/>
            <a:pathLst>
              <a:path w="2461259" h="1478914">
                <a:moveTo>
                  <a:pt x="0" y="0"/>
                </a:moveTo>
                <a:lnTo>
                  <a:pt x="2460940" y="0"/>
                </a:lnTo>
                <a:lnTo>
                  <a:pt x="2460940" y="1478593"/>
                </a:lnTo>
                <a:lnTo>
                  <a:pt x="0" y="1478593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5" name="object 39"/>
          <p:cNvSpPr txBox="1"/>
          <p:nvPr/>
        </p:nvSpPr>
        <p:spPr>
          <a:xfrm>
            <a:off x="9004525" y="4129547"/>
            <a:ext cx="1597806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8941454" y="4702296"/>
            <a:ext cx="1722179" cy="491144"/>
          </a:xfrm>
          <a:custGeom>
            <a:avLst/>
            <a:gdLst/>
            <a:ahLst/>
            <a:cxnLst/>
            <a:rect l="l" t="t" r="r" b="b"/>
            <a:pathLst>
              <a:path w="2066290" h="589279">
                <a:moveTo>
                  <a:pt x="0" y="0"/>
                </a:moveTo>
                <a:lnTo>
                  <a:pt x="2065832" y="0"/>
                </a:lnTo>
                <a:lnTo>
                  <a:pt x="2065832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8A85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7" name="object 41"/>
          <p:cNvSpPr txBox="1"/>
          <p:nvPr/>
        </p:nvSpPr>
        <p:spPr>
          <a:xfrm>
            <a:off x="8941454" y="4702296"/>
            <a:ext cx="1722179" cy="352731"/>
          </a:xfrm>
          <a:prstGeom prst="rect">
            <a:avLst/>
          </a:prstGeom>
        </p:spPr>
        <p:txBody>
          <a:bodyPr vert="horz" wrap="square" lIns="0" tIns="38106" rIns="0" bIns="0" rtlCol="0">
            <a:spAutoFit/>
          </a:bodyPr>
          <a:lstStyle/>
          <a:p>
            <a:pPr marL="56103">
              <a:spcBef>
                <a:spcPts val="300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_storage: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58" name="object 42"/>
          <p:cNvSpPr/>
          <p:nvPr/>
        </p:nvSpPr>
        <p:spPr>
          <a:xfrm>
            <a:off x="10684346" y="4962983"/>
            <a:ext cx="283149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0" y="0"/>
                </a:moveTo>
                <a:lnTo>
                  <a:pt x="15706" y="0"/>
                </a:lnTo>
                <a:lnTo>
                  <a:pt x="323927" y="0"/>
                </a:lnTo>
                <a:lnTo>
                  <a:pt x="339633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59" name="object 43"/>
          <p:cNvSpPr/>
          <p:nvPr/>
        </p:nvSpPr>
        <p:spPr>
          <a:xfrm>
            <a:off x="10954363" y="4905385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30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0" name="object 44"/>
          <p:cNvSpPr/>
          <p:nvPr/>
        </p:nvSpPr>
        <p:spPr>
          <a:xfrm>
            <a:off x="10601438" y="4914984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1" name="object 45"/>
          <p:cNvSpPr/>
          <p:nvPr/>
        </p:nvSpPr>
        <p:spPr>
          <a:xfrm>
            <a:off x="14706325" y="4635708"/>
            <a:ext cx="1228390" cy="654683"/>
          </a:xfrm>
          <a:custGeom>
            <a:avLst/>
            <a:gdLst/>
            <a:ahLst/>
            <a:cxnLst/>
            <a:rect l="l" t="t" r="r" b="b"/>
            <a:pathLst>
              <a:path w="1473834" h="785495">
                <a:moveTo>
                  <a:pt x="0" y="0"/>
                </a:moveTo>
                <a:lnTo>
                  <a:pt x="1473714" y="0"/>
                </a:lnTo>
                <a:lnTo>
                  <a:pt x="1473714" y="785347"/>
                </a:lnTo>
                <a:lnTo>
                  <a:pt x="0" y="785347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2" name="object 46"/>
          <p:cNvSpPr txBox="1"/>
          <p:nvPr/>
        </p:nvSpPr>
        <p:spPr>
          <a:xfrm>
            <a:off x="14783646" y="4712689"/>
            <a:ext cx="1093960" cy="351128"/>
          </a:xfrm>
          <a:prstGeom prst="rect">
            <a:avLst/>
          </a:prstGeom>
          <a:solidFill>
            <a:srgbClr val="58A854"/>
          </a:solidFill>
        </p:spPr>
        <p:txBody>
          <a:bodyPr vert="horz" wrap="square" lIns="0" tIns="36518" rIns="0" bIns="0" rtlCol="0">
            <a:spAutoFit/>
          </a:bodyPr>
          <a:lstStyle/>
          <a:p>
            <a:pPr marL="6351" algn="ctr">
              <a:spcBef>
                <a:spcPts val="288"/>
              </a:spcBef>
            </a:pP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?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3" name="object 47"/>
          <p:cNvSpPr/>
          <p:nvPr/>
        </p:nvSpPr>
        <p:spPr>
          <a:xfrm>
            <a:off x="14189592" y="5431636"/>
            <a:ext cx="2646" cy="513902"/>
          </a:xfrm>
          <a:custGeom>
            <a:avLst/>
            <a:gdLst/>
            <a:ahLst/>
            <a:cxnLst/>
            <a:rect l="l" t="t" r="r" b="b"/>
            <a:pathLst>
              <a:path w="3175" h="616585">
                <a:moveTo>
                  <a:pt x="1416" y="0"/>
                </a:moveTo>
                <a:lnTo>
                  <a:pt x="1416" y="616435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4" name="object 48"/>
          <p:cNvSpPr/>
          <p:nvPr/>
        </p:nvSpPr>
        <p:spPr>
          <a:xfrm>
            <a:off x="14134261" y="5329522"/>
            <a:ext cx="115377" cy="115906"/>
          </a:xfrm>
          <a:custGeom>
            <a:avLst/>
            <a:gdLst/>
            <a:ahLst/>
            <a:cxnLst/>
            <a:rect l="l" t="t" r="r" b="b"/>
            <a:pathLst>
              <a:path w="138430" h="139064">
                <a:moveTo>
                  <a:pt x="69736" y="0"/>
                </a:moveTo>
                <a:lnTo>
                  <a:pt x="0" y="137901"/>
                </a:lnTo>
                <a:lnTo>
                  <a:pt x="138205" y="138540"/>
                </a:lnTo>
                <a:lnTo>
                  <a:pt x="69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5" name="object 49"/>
          <p:cNvSpPr/>
          <p:nvPr/>
        </p:nvSpPr>
        <p:spPr>
          <a:xfrm>
            <a:off x="14181545" y="5938526"/>
            <a:ext cx="595936" cy="0"/>
          </a:xfrm>
          <a:custGeom>
            <a:avLst/>
            <a:gdLst/>
            <a:ahLst/>
            <a:cxnLst/>
            <a:rect l="l" t="t" r="r" b="b"/>
            <a:pathLst>
              <a:path w="715009">
                <a:moveTo>
                  <a:pt x="714449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6" name="object 50"/>
          <p:cNvSpPr/>
          <p:nvPr/>
        </p:nvSpPr>
        <p:spPr>
          <a:xfrm>
            <a:off x="14766018" y="5941354"/>
            <a:ext cx="0" cy="433985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151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7" name="object 3"/>
          <p:cNvSpPr/>
          <p:nvPr/>
        </p:nvSpPr>
        <p:spPr>
          <a:xfrm>
            <a:off x="6140747" y="6642753"/>
            <a:ext cx="338720" cy="1020924"/>
          </a:xfrm>
          <a:custGeom>
            <a:avLst/>
            <a:gdLst/>
            <a:ahLst/>
            <a:cxnLst/>
            <a:rect l="l" t="t" r="r" b="b"/>
            <a:pathLst>
              <a:path w="406400" h="1224915">
                <a:moveTo>
                  <a:pt x="0" y="1224423"/>
                </a:moveTo>
                <a:lnTo>
                  <a:pt x="406197" y="1224423"/>
                </a:lnTo>
                <a:lnTo>
                  <a:pt x="406197" y="0"/>
                </a:lnTo>
                <a:lnTo>
                  <a:pt x="0" y="0"/>
                </a:lnTo>
                <a:lnTo>
                  <a:pt x="0" y="1224423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68" name="object 4"/>
          <p:cNvSpPr txBox="1"/>
          <p:nvPr/>
        </p:nvSpPr>
        <p:spPr>
          <a:xfrm>
            <a:off x="6134363" y="6830701"/>
            <a:ext cx="269304" cy="65203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585">
              <a:lnSpc>
                <a:spcPts val="2134"/>
              </a:lnSpc>
            </a:pPr>
            <a:r>
              <a:rPr sz="2042" dirty="0">
                <a:solidFill>
                  <a:srgbClr val="FFFFFF"/>
                </a:solidFill>
                <a:latin typeface="Lucida Console"/>
                <a:cs typeface="Lucida Console"/>
              </a:rPr>
              <a:t>Line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69" name="object 7"/>
          <p:cNvSpPr/>
          <p:nvPr/>
        </p:nvSpPr>
        <p:spPr>
          <a:xfrm>
            <a:off x="4089639" y="6507072"/>
            <a:ext cx="2051374" cy="2307002"/>
          </a:xfrm>
          <a:custGeom>
            <a:avLst/>
            <a:gdLst/>
            <a:ahLst/>
            <a:cxnLst/>
            <a:rect l="l" t="t" r="r" b="b"/>
            <a:pathLst>
              <a:path w="2461259" h="2767965">
                <a:moveTo>
                  <a:pt x="0" y="0"/>
                </a:moveTo>
                <a:lnTo>
                  <a:pt x="2460940" y="0"/>
                </a:lnTo>
                <a:lnTo>
                  <a:pt x="2460940" y="2767821"/>
                </a:lnTo>
                <a:lnTo>
                  <a:pt x="0" y="2767821"/>
                </a:lnTo>
                <a:lnTo>
                  <a:pt x="0" y="0"/>
                </a:lnTo>
                <a:close/>
              </a:path>
            </a:pathLst>
          </a:custGeom>
          <a:solidFill>
            <a:srgbClr val="305C2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graphicFrame>
        <p:nvGraphicFramePr>
          <p:cNvPr id="70" name="object 8"/>
          <p:cNvGraphicFramePr>
            <a:graphicFrameLocks noGrp="1"/>
          </p:cNvGraphicFramePr>
          <p:nvPr>
            <p:extLst/>
          </p:nvPr>
        </p:nvGraphicFramePr>
        <p:xfrm>
          <a:off x="4254233" y="6606387"/>
          <a:ext cx="1721797" cy="210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296"/>
                <a:gridCol w="1116501"/>
              </a:tblGrid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38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y1: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538829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x2: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0.0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  <a:tr h="490900"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y2: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spc="10" dirty="0">
                          <a:solidFill>
                            <a:srgbClr val="FFFFFF"/>
                          </a:solidFill>
                          <a:latin typeface="Lucida Console"/>
                          <a:cs typeface="Lucida Console"/>
                        </a:rPr>
                        <a:t>3.0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T="0" marB="0">
                    <a:solidFill>
                      <a:srgbClr val="58A854"/>
                    </a:solidFill>
                  </a:tcPr>
                </a:tc>
              </a:tr>
            </a:tbl>
          </a:graphicData>
        </a:graphic>
      </p:graphicFrame>
      <p:sp>
        <p:nvSpPr>
          <p:cNvPr id="71" name="object 9"/>
          <p:cNvSpPr/>
          <p:nvPr/>
        </p:nvSpPr>
        <p:spPr>
          <a:xfrm>
            <a:off x="1023438" y="6523017"/>
            <a:ext cx="2310177" cy="2190775"/>
          </a:xfrm>
          <a:custGeom>
            <a:avLst/>
            <a:gdLst/>
            <a:ahLst/>
            <a:cxnLst/>
            <a:rect l="l" t="t" r="r" b="b"/>
            <a:pathLst>
              <a:path w="2771775" h="3314065">
                <a:moveTo>
                  <a:pt x="0" y="0"/>
                </a:moveTo>
                <a:lnTo>
                  <a:pt x="2771475" y="0"/>
                </a:lnTo>
                <a:lnTo>
                  <a:pt x="2771475" y="3313689"/>
                </a:lnTo>
                <a:lnTo>
                  <a:pt x="0" y="3313689"/>
                </a:lnTo>
                <a:lnTo>
                  <a:pt x="0" y="0"/>
                </a:lnTo>
                <a:close/>
              </a:path>
            </a:pathLst>
          </a:custGeom>
          <a:solidFill>
            <a:srgbClr val="2E5174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2" name="object 10"/>
          <p:cNvSpPr/>
          <p:nvPr/>
        </p:nvSpPr>
        <p:spPr>
          <a:xfrm>
            <a:off x="1176685" y="7128730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3" name="object 11"/>
          <p:cNvSpPr txBox="1"/>
          <p:nvPr/>
        </p:nvSpPr>
        <p:spPr>
          <a:xfrm>
            <a:off x="1216561" y="7166670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valueBuffer</a:t>
            </a:r>
            <a:endParaRPr sz="2042">
              <a:latin typeface="Lucida Console"/>
              <a:cs typeface="Lucida Console"/>
            </a:endParaRPr>
          </a:p>
        </p:txBody>
      </p:sp>
      <p:sp>
        <p:nvSpPr>
          <p:cNvPr id="74" name="object 12"/>
          <p:cNvSpPr/>
          <p:nvPr/>
        </p:nvSpPr>
        <p:spPr>
          <a:xfrm>
            <a:off x="1176685" y="659897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5" name="object 13"/>
          <p:cNvSpPr/>
          <p:nvPr/>
        </p:nvSpPr>
        <p:spPr>
          <a:xfrm>
            <a:off x="1176685" y="7658493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8" name="object 16"/>
          <p:cNvSpPr/>
          <p:nvPr/>
        </p:nvSpPr>
        <p:spPr>
          <a:xfrm>
            <a:off x="2986620" y="6844428"/>
            <a:ext cx="908723" cy="0"/>
          </a:xfrm>
          <a:custGeom>
            <a:avLst/>
            <a:gdLst/>
            <a:ahLst/>
            <a:cxnLst/>
            <a:rect l="l" t="t" r="r" b="b"/>
            <a:pathLst>
              <a:path w="1090295">
                <a:moveTo>
                  <a:pt x="0" y="0"/>
                </a:moveTo>
                <a:lnTo>
                  <a:pt x="15706" y="0"/>
                </a:lnTo>
                <a:lnTo>
                  <a:pt x="1074270" y="0"/>
                </a:lnTo>
                <a:lnTo>
                  <a:pt x="108997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79" name="object 17"/>
          <p:cNvSpPr/>
          <p:nvPr/>
        </p:nvSpPr>
        <p:spPr>
          <a:xfrm>
            <a:off x="3882021" y="6786828"/>
            <a:ext cx="115377" cy="115377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0" name="object 18"/>
          <p:cNvSpPr/>
          <p:nvPr/>
        </p:nvSpPr>
        <p:spPr>
          <a:xfrm>
            <a:off x="2903711" y="6796428"/>
            <a:ext cx="96324" cy="96324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57589" y="0"/>
                </a:moveTo>
                <a:lnTo>
                  <a:pt x="35175" y="4525"/>
                </a:lnTo>
                <a:lnTo>
                  <a:pt x="16869" y="16865"/>
                </a:lnTo>
                <a:lnTo>
                  <a:pt x="4526" y="35171"/>
                </a:lnTo>
                <a:lnTo>
                  <a:pt x="0" y="57589"/>
                </a:lnTo>
                <a:lnTo>
                  <a:pt x="4526" y="80008"/>
                </a:lnTo>
                <a:lnTo>
                  <a:pt x="16869" y="98313"/>
                </a:lnTo>
                <a:lnTo>
                  <a:pt x="35175" y="110654"/>
                </a:lnTo>
                <a:lnTo>
                  <a:pt x="57589" y="115179"/>
                </a:lnTo>
                <a:lnTo>
                  <a:pt x="80008" y="110654"/>
                </a:lnTo>
                <a:lnTo>
                  <a:pt x="98313" y="98313"/>
                </a:lnTo>
                <a:lnTo>
                  <a:pt x="110654" y="80008"/>
                </a:lnTo>
                <a:lnTo>
                  <a:pt x="115179" y="57589"/>
                </a:lnTo>
                <a:lnTo>
                  <a:pt x="110654" y="35171"/>
                </a:lnTo>
                <a:lnTo>
                  <a:pt x="98313" y="16865"/>
                </a:lnTo>
                <a:lnTo>
                  <a:pt x="80008" y="4525"/>
                </a:lnTo>
                <a:lnTo>
                  <a:pt x="575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1" name="object 19"/>
          <p:cNvSpPr/>
          <p:nvPr/>
        </p:nvSpPr>
        <p:spPr>
          <a:xfrm>
            <a:off x="1176834" y="6595862"/>
            <a:ext cx="2003212" cy="1557054"/>
          </a:xfrm>
          <a:custGeom>
            <a:avLst/>
            <a:gdLst/>
            <a:ahLst/>
            <a:cxnLst/>
            <a:rect l="l" t="t" r="r" b="b"/>
            <a:pathLst>
              <a:path w="2403475" h="1868170">
                <a:moveTo>
                  <a:pt x="0" y="0"/>
                </a:moveTo>
                <a:lnTo>
                  <a:pt x="2403392" y="0"/>
                </a:lnTo>
                <a:lnTo>
                  <a:pt x="2403392" y="1867670"/>
                </a:lnTo>
                <a:lnTo>
                  <a:pt x="0" y="1867670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82" name="object 27"/>
          <p:cNvSpPr/>
          <p:nvPr/>
        </p:nvSpPr>
        <p:spPr>
          <a:xfrm>
            <a:off x="1166281" y="8184967"/>
            <a:ext cx="2003741" cy="491144"/>
          </a:xfrm>
          <a:custGeom>
            <a:avLst/>
            <a:gdLst/>
            <a:ahLst/>
            <a:cxnLst/>
            <a:rect l="l" t="t" r="r" b="b"/>
            <a:pathLst>
              <a:path w="2404109" h="589279">
                <a:moveTo>
                  <a:pt x="0" y="0"/>
                </a:moveTo>
                <a:lnTo>
                  <a:pt x="2403738" y="0"/>
                </a:lnTo>
                <a:lnTo>
                  <a:pt x="2403738" y="588987"/>
                </a:lnTo>
                <a:lnTo>
                  <a:pt x="0" y="588987"/>
                </a:lnTo>
                <a:lnTo>
                  <a:pt x="0" y="0"/>
                </a:lnTo>
                <a:close/>
              </a:path>
            </a:pathLst>
          </a:custGeom>
          <a:solidFill>
            <a:srgbClr val="528FCC"/>
          </a:solidFill>
        </p:spPr>
        <p:txBody>
          <a:bodyPr wrap="square" lIns="0" tIns="0" rIns="0" bIns="0" rtlCol="0"/>
          <a:lstStyle/>
          <a:p>
            <a:endParaRPr sz="1500" dirty="0"/>
          </a:p>
        </p:txBody>
      </p:sp>
      <p:sp>
        <p:nvSpPr>
          <p:cNvPr id="83" name="object 11"/>
          <p:cNvSpPr txBox="1"/>
          <p:nvPr/>
        </p:nvSpPr>
        <p:spPr>
          <a:xfrm>
            <a:off x="1262129" y="8270364"/>
            <a:ext cx="1755523" cy="314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85"/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    </a:t>
            </a:r>
            <a:r>
              <a:rPr lang="en-US" sz="2042" spc="8" dirty="0" err="1">
                <a:solidFill>
                  <a:srgbClr val="FFFFFF"/>
                </a:solidFill>
                <a:latin typeface="Lucida Console"/>
                <a:cs typeface="Lucida Console"/>
              </a:rPr>
              <a:t>vwt</a:t>
            </a:r>
            <a:endParaRPr sz="2042" dirty="0">
              <a:latin typeface="Lucida Console"/>
              <a:cs typeface="Lucida Console"/>
            </a:endParaRPr>
          </a:p>
        </p:txBody>
      </p:sp>
      <p:sp>
        <p:nvSpPr>
          <p:cNvPr id="85" name="object 40"/>
          <p:cNvSpPr txBox="1"/>
          <p:nvPr/>
        </p:nvSpPr>
        <p:spPr>
          <a:xfrm>
            <a:off x="1036669" y="3742924"/>
            <a:ext cx="3940797" cy="98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7100"/>
              </a:lnSpc>
            </a:pPr>
            <a:r>
              <a:rPr sz="2042" spc="8" dirty="0">
                <a:solidFill>
                  <a:srgbClr val="3DCCCD"/>
                </a:solidFill>
                <a:latin typeface="Lucida Console"/>
                <a:cs typeface="Lucida Console"/>
              </a:rPr>
              <a:t>var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anys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:</a:t>
            </a:r>
            <a:r>
              <a:rPr sz="2042" spc="-2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[</a:t>
            </a: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</a:t>
            </a:r>
            <a:r>
              <a:rPr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]</a:t>
            </a:r>
            <a:endParaRPr lang="en-US" sz="2042" spc="8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pPr>
              <a:lnSpc>
                <a:spcPct val="157100"/>
              </a:lnSpc>
            </a:pPr>
            <a:r>
              <a:rPr lang="en-US" sz="2042" spc="8" dirty="0">
                <a:solidFill>
                  <a:srgbClr val="6CCE67"/>
                </a:solidFill>
                <a:latin typeface="Lucida Console"/>
                <a:cs typeface="Lucida Console"/>
              </a:rPr>
              <a:t>Any = </a:t>
            </a:r>
            <a:r>
              <a:rPr lang="en-US" sz="2042" spc="8" dirty="0">
                <a:solidFill>
                  <a:srgbClr val="FFFFFF"/>
                </a:solidFill>
                <a:latin typeface="Lucida Console"/>
                <a:cs typeface="Lucida Console"/>
              </a:rPr>
              <a:t>Protocol&lt; &gt;</a:t>
            </a:r>
          </a:p>
        </p:txBody>
      </p:sp>
    </p:spTree>
    <p:extLst>
      <p:ext uri="{BB962C8B-B14F-4D97-AF65-F5344CB8AC3E}">
        <p14:creationId xmlns:p14="http://schemas.microsoft.com/office/powerpoint/2010/main" val="8904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10493</TotalTime>
  <Words>5834</Words>
  <Application>Microsoft Macintosh PowerPoint</Application>
  <PresentationFormat>Custom</PresentationFormat>
  <Paragraphs>2308</Paragraphs>
  <Slides>100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Arial</vt:lpstr>
      <vt:lpstr>Arial Narrow</vt:lpstr>
      <vt:lpstr>Calibri</vt:lpstr>
      <vt:lpstr>Lucida Console</vt:lpstr>
      <vt:lpstr>Lucida Sans Typewriter</vt:lpstr>
      <vt:lpstr>Times New Roman</vt:lpstr>
      <vt:lpstr>Trebuchet MS</vt:lpstr>
      <vt:lpstr>宋体</vt:lpstr>
      <vt:lpstr>Office Theme</vt:lpstr>
      <vt:lpstr>PowerPoint Presentation</vt:lpstr>
      <vt:lpstr>Why should we understand the implementation ?</vt:lpstr>
      <vt:lpstr>Why should we understand the implementation ?</vt:lpstr>
      <vt:lpstr>Program = data + method</vt:lpstr>
      <vt:lpstr>Agenda</vt:lpstr>
      <vt:lpstr>Memory Allocation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with large value types</vt:lpstr>
      <vt:lpstr>PowerPoint Presentation</vt:lpstr>
      <vt:lpstr>PowerPoint Presentation</vt:lpstr>
      <vt:lpstr>PowerPoint Presentation</vt:lpstr>
      <vt:lpstr>Copy-on-Write</vt:lpstr>
      <vt:lpstr>Copy-on-Write   both read only</vt:lpstr>
      <vt:lpstr>Copy-on-Write   one read, one write</vt:lpstr>
      <vt:lpstr>Copy-on-Write Use a reference type for storage</vt:lpstr>
      <vt:lpstr>Indirect Storage with Copy-on-Write Use a reference type for storage</vt:lpstr>
      <vt:lpstr>Indirect Storage with Copy-on-Write Implement copy-on-write</vt:lpstr>
      <vt:lpstr>Copy-on-Write Data structures in swift standard library</vt:lpstr>
      <vt:lpstr>Method Dispatch</vt:lpstr>
      <vt:lpstr>Method Dispatch</vt:lpstr>
      <vt:lpstr>Method Dispatch</vt:lpstr>
      <vt:lpstr>Method Dispatch</vt:lpstr>
      <vt:lpstr>Method Dispatch</vt:lpstr>
      <vt:lpstr>Method Dispatch</vt:lpstr>
      <vt:lpstr>Method Dispatch</vt:lpstr>
      <vt:lpstr>Method Dispatch</vt:lpstr>
      <vt:lpstr>Method Dispatch     (inline)</vt:lpstr>
      <vt:lpstr>Polymorphism Through Reference Semantics</vt:lpstr>
      <vt:lpstr>Polymorphism Through V-Table Dispatch</vt:lpstr>
      <vt:lpstr>C++ vs Swift vs Objective-C Dynamic Dispatch</vt:lpstr>
      <vt:lpstr>PowerPoint Presentation</vt:lpstr>
      <vt:lpstr>Protocol Types</vt:lpstr>
      <vt:lpstr>Program = data + method</vt:lpstr>
      <vt:lpstr>Two Problems</vt:lpstr>
      <vt:lpstr>The Protocol Witness Table (PWT) Dynamic dispatch without a V-Table</vt:lpstr>
      <vt:lpstr>Two Problems</vt:lpstr>
      <vt:lpstr>Two Problems</vt:lpstr>
      <vt:lpstr>Two Problems</vt:lpstr>
      <vt:lpstr>The Existential Container Boxing values of protocol types</vt:lpstr>
      <vt:lpstr>The Existential Container Boxing values of protocol types</vt:lpstr>
      <vt:lpstr>The Existential Container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of Protocol Types</vt:lpstr>
      <vt:lpstr>Protocol Type—Small Value</vt:lpstr>
      <vt:lpstr>Protocol Type—Large Value</vt:lpstr>
      <vt:lpstr>Protocol Type—Small Value</vt:lpstr>
      <vt:lpstr>Protocol Type—Large Value Expensive heap allocation on copying</vt:lpstr>
      <vt:lpstr>Question 1</vt:lpstr>
      <vt:lpstr>Question 1</vt:lpstr>
      <vt:lpstr>Question 1</vt:lpstr>
      <vt:lpstr>Question 1</vt:lpstr>
      <vt:lpstr>Question 1</vt:lpstr>
      <vt:lpstr>Question 2</vt:lpstr>
      <vt:lpstr>Question 2</vt:lpstr>
      <vt:lpstr>Question 2  static dispatch or dynamic dispatch</vt:lpstr>
      <vt:lpstr>Summary—Protocol Types</vt:lpstr>
      <vt:lpstr>Generic Code</vt:lpstr>
      <vt:lpstr>PowerPoint Presentation</vt:lpstr>
      <vt:lpstr>Implementation of Generic Methods</vt:lpstr>
      <vt:lpstr>Implementation of Generic Methods</vt:lpstr>
      <vt:lpstr>Implementation of Generic Methods</vt:lpstr>
      <vt:lpstr>Implementation of Generic Methods</vt:lpstr>
      <vt:lpstr>Faster?</vt:lpstr>
      <vt:lpstr>Specialization of Generics</vt:lpstr>
      <vt:lpstr>Specialization of Generics</vt:lpstr>
      <vt:lpstr>Specialization of Generics</vt:lpstr>
      <vt:lpstr>Specialization of Generics</vt:lpstr>
      <vt:lpstr>Specialization of Generics</vt:lpstr>
      <vt:lpstr>Specialization of Generics</vt:lpstr>
      <vt:lpstr>When Does Specialization Happen?</vt:lpstr>
      <vt:lpstr>Whole Module Optimization Increases optimization opportunity</vt:lpstr>
      <vt:lpstr>Whole Module Optimization Increases optimization opportunity</vt:lpstr>
      <vt:lpstr>Performance of Generic Code</vt:lpstr>
      <vt:lpstr>Swift Generics vs C++ template Is there any problem with this code?</vt:lpstr>
      <vt:lpstr>Swift Generics vs C++ template</vt:lpstr>
      <vt:lpstr>Swift Generics vs C++ template</vt:lpstr>
      <vt:lpstr>Question</vt:lpstr>
      <vt:lpstr>Question</vt:lpstr>
      <vt:lpstr>Question</vt:lpstr>
      <vt:lpstr>Question</vt:lpstr>
      <vt:lpstr>Summary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416_Understanding Swift Performance_04_D_FINAL.key</dc:title>
  <cp:lastModifiedBy>fanglin liu</cp:lastModifiedBy>
  <cp:revision>354</cp:revision>
  <cp:lastPrinted>2016-09-09T19:45:52Z</cp:lastPrinted>
  <dcterms:created xsi:type="dcterms:W3CDTF">2016-08-28T13:47:04Z</dcterms:created>
  <dcterms:modified xsi:type="dcterms:W3CDTF">2017-03-04T07:32:16Z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2016-06-18T00:00:00Z</vt:filetime>
  </property>
  <property fmtid="{D5CDD505-2E9C-101B-9397-08002B2CF9AE}" pid="3" name="Creator">
    <vt:lpwstr>Keynote</vt:lpwstr>
  </property>
  <property fmtid="{D5CDD505-2E9C-101B-9397-08002B2CF9AE}" pid="4" name="LastSaved">
    <vt:filetime>2016-08-28T00:00:00Z</vt:filetime>
  </property>
</Properties>
</file>